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4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lnSpc>
                <a:spcPct val="125000"/>
              </a:lnSpc>
              <a:spcBef>
                <a:spcPts val="1600"/>
              </a:spcBef>
              <a:spcAft>
                <a:spcPts val="1600"/>
              </a:spcAft>
              <a:buNone/>
            </a:pPr>
            <a:endParaRPr dirty="0">
              <a:solidFill>
                <a:srgbClr val="FF0000"/>
              </a:solidFill>
              <a:latin typeface="Arial"/>
              <a:ea typeface="Arial"/>
              <a:cs typeface="Arial"/>
              <a:sym typeface="Arial"/>
            </a:endParaRPr>
          </a:p>
        </p:txBody>
      </p:sp>
      <p:sp>
        <p:nvSpPr>
          <p:cNvPr id="66" name="Google Shape;6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d8ba1ec32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d8ba1ec32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dirty="0">
              <a:solidFill>
                <a:srgbClr val="000000"/>
              </a:solidFill>
            </a:endParaRPr>
          </a:p>
        </p:txBody>
      </p:sp>
      <p:sp>
        <p:nvSpPr>
          <p:cNvPr id="145" name="Google Shape;145;gfd8ba1ec32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19e12d8d7_0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19e12d8d7_0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1600"/>
              </a:spcAft>
              <a:buClr>
                <a:schemeClr val="dk1"/>
              </a:buClr>
              <a:buSzPts val="1100"/>
              <a:buFont typeface="Arial"/>
              <a:buNone/>
            </a:pPr>
            <a:endParaRPr dirty="0"/>
          </a:p>
        </p:txBody>
      </p:sp>
      <p:sp>
        <p:nvSpPr>
          <p:cNvPr id="155" name="Google Shape;155;g919e12d8d7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3d25b78fe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3d25b78fe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4" name="Google Shape;164;g93d25b78fe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9eebd3f3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9eebd3f3c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3" name="Google Shape;173;gb9eebd3f3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2457b5f81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2457b5f81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dirty="0"/>
          </a:p>
        </p:txBody>
      </p:sp>
      <p:sp>
        <p:nvSpPr>
          <p:cNvPr id="181" name="Google Shape;181;g82457b5f81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19e12d8d7_0_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19e12d8d7_0_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3" name="Google Shape;73;g919e12d8d7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7e28f9704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7e28f9704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g77e28f9704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19e12d8d7_0_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19e12d8d7_0_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dirty="0"/>
          </a:p>
        </p:txBody>
      </p:sp>
      <p:sp>
        <p:nvSpPr>
          <p:cNvPr id="89" name="Google Shape;89;g919e12d8d7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d5c2c73bf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d5c2c73bf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 name="Google Shape;98;g11d5c2c73b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19e12d8d7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19e12d8d7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dirty="0">
              <a:solidFill>
                <a:srgbClr val="000000"/>
              </a:solidFill>
            </a:endParaRPr>
          </a:p>
        </p:txBody>
      </p:sp>
      <p:sp>
        <p:nvSpPr>
          <p:cNvPr id="108" name="Google Shape;108;g919e12d8d7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d5c2c73bf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1d5c2c73bf_0_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dirty="0">
              <a:solidFill>
                <a:srgbClr val="000000"/>
              </a:solidFill>
            </a:endParaRPr>
          </a:p>
        </p:txBody>
      </p:sp>
      <p:sp>
        <p:nvSpPr>
          <p:cNvPr id="117" name="Google Shape;117;g11d5c2c73bf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d5c2c73bf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d5c2c73bf_0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dirty="0">
              <a:solidFill>
                <a:srgbClr val="000000"/>
              </a:solidFill>
            </a:endParaRPr>
          </a:p>
        </p:txBody>
      </p:sp>
      <p:sp>
        <p:nvSpPr>
          <p:cNvPr id="127" name="Google Shape;127;g11d5c2c73bf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d8ba1ec32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d8ba1ec32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7" name="Google Shape;137;gfd8ba1ec32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491281"/>
            <a:ext cx="8229600" cy="709714"/>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 name="Google Shape;21;p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2" name="Google Shape;22;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57200" y="491281"/>
            <a:ext cx="8229600" cy="709714"/>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491281"/>
            <a:ext cx="8229600" cy="709714"/>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57200" y="488070"/>
            <a:ext cx="8229600" cy="780685"/>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9" name="Google Shape;59;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1" name="Google Shape;11;p1"/>
          <p:cNvPicPr preferRelativeResize="0"/>
          <p:nvPr/>
        </p:nvPicPr>
        <p:blipFill rotWithShape="1">
          <a:blip r:embed="rId11">
            <a:alphaModFix/>
          </a:blip>
          <a:srcRect/>
          <a:stretch/>
        </p:blipFill>
        <p:spPr>
          <a:xfrm>
            <a:off x="0" y="-18288"/>
            <a:ext cx="9144000" cy="6876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tc.edu/admissions/audience/high-school-students/counselor-teacher-resources" TargetMode="External"/><Relationship Id="rId7" Type="http://schemas.openxmlformats.org/officeDocument/2006/relationships/hyperlink" Target="mailto:grafk@gtc.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koukarir@gtc.edu" TargetMode="External"/><Relationship Id="rId5" Type="http://schemas.openxmlformats.org/officeDocument/2006/relationships/hyperlink" Target="http://gtc.edu/earn-credit" TargetMode="External"/><Relationship Id="rId4" Type="http://schemas.openxmlformats.org/officeDocument/2006/relationships/hyperlink" Target="https://www.gtc.edu/sites/default/files/files/documents/1610663969/19-20%20HS%20Annual%20Repor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txBox="1"/>
          <p:nvPr/>
        </p:nvSpPr>
        <p:spPr>
          <a:xfrm>
            <a:off x="840125" y="3675600"/>
            <a:ext cx="7905600" cy="2511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300" i="1">
                <a:latin typeface="Times New Roman"/>
                <a:ea typeface="Times New Roman"/>
                <a:cs typeface="Times New Roman"/>
                <a:sym typeface="Times New Roman"/>
              </a:rPr>
              <a:t>Gateway Technical College</a:t>
            </a:r>
            <a:endParaRPr sz="23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300" b="1">
                <a:solidFill>
                  <a:schemeClr val="dk1"/>
                </a:solidFill>
                <a:latin typeface="Times New Roman"/>
                <a:ea typeface="Times New Roman"/>
                <a:cs typeface="Times New Roman"/>
                <a:sym typeface="Times New Roman"/>
              </a:rPr>
              <a:t>Ray Koukari</a:t>
            </a:r>
            <a:r>
              <a:rPr lang="en-US" sz="2300">
                <a:solidFill>
                  <a:schemeClr val="dk1"/>
                </a:solidFill>
                <a:latin typeface="Times New Roman"/>
                <a:ea typeface="Times New Roman"/>
                <a:cs typeface="Times New Roman"/>
                <a:sym typeface="Times New Roman"/>
              </a:rPr>
              <a:t>, Dean of Manufacturing, Engineering &amp; IT</a:t>
            </a:r>
            <a:endParaRPr sz="23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300" b="1">
                <a:solidFill>
                  <a:schemeClr val="dk1"/>
                </a:solidFill>
                <a:latin typeface="Times New Roman"/>
                <a:ea typeface="Times New Roman"/>
                <a:cs typeface="Times New Roman"/>
                <a:sym typeface="Times New Roman"/>
              </a:rPr>
              <a:t>Katie Graf</a:t>
            </a:r>
            <a:r>
              <a:rPr lang="en-US" sz="2300">
                <a:solidFill>
                  <a:schemeClr val="dk1"/>
                </a:solidFill>
                <a:latin typeface="Times New Roman"/>
                <a:ea typeface="Times New Roman"/>
                <a:cs typeface="Times New Roman"/>
                <a:sym typeface="Times New Roman"/>
              </a:rPr>
              <a:t>, Director of High School Partnerships</a:t>
            </a:r>
            <a:endParaRPr sz="2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300" i="1">
              <a:latin typeface="Times New Roman"/>
              <a:ea typeface="Times New Roman"/>
              <a:cs typeface="Times New Roman"/>
              <a:sym typeface="Times New Roman"/>
            </a:endParaRPr>
          </a:p>
        </p:txBody>
      </p:sp>
      <p:sp>
        <p:nvSpPr>
          <p:cNvPr id="69" name="Google Shape;69;p11"/>
          <p:cNvSpPr txBox="1"/>
          <p:nvPr/>
        </p:nvSpPr>
        <p:spPr>
          <a:xfrm>
            <a:off x="314000" y="1601450"/>
            <a:ext cx="8431800" cy="1766100"/>
          </a:xfrm>
          <a:prstGeom prst="rect">
            <a:avLst/>
          </a:prstGeom>
          <a:noFill/>
          <a:ln>
            <a:noFill/>
          </a:ln>
        </p:spPr>
        <p:txBody>
          <a:bodyPr spcFirstLastPara="1" wrap="square" lIns="91425" tIns="45700" rIns="91425" bIns="45700" anchor="t" anchorCtr="0">
            <a:noAutofit/>
          </a:bodyPr>
          <a:lstStyle/>
          <a:p>
            <a:pPr marL="457200" lvl="0" indent="0" algn="l" rtl="0">
              <a:lnSpc>
                <a:spcPct val="125000"/>
              </a:lnSpc>
              <a:spcBef>
                <a:spcPts val="0"/>
              </a:spcBef>
              <a:spcAft>
                <a:spcPts val="0"/>
              </a:spcAft>
              <a:buNone/>
            </a:pPr>
            <a:r>
              <a:rPr lang="en-US" sz="3200" b="1">
                <a:latin typeface="Times New Roman"/>
                <a:ea typeface="Times New Roman"/>
                <a:cs typeface="Times New Roman"/>
                <a:sym typeface="Times New Roman"/>
              </a:rPr>
              <a:t>Gateway Technical College &amp; LakeView Academy</a:t>
            </a:r>
            <a:endParaRPr sz="3200" b="1">
              <a:latin typeface="Times New Roman"/>
              <a:ea typeface="Times New Roman"/>
              <a:cs typeface="Times New Roman"/>
              <a:sym typeface="Times New Roman"/>
            </a:endParaRPr>
          </a:p>
          <a:p>
            <a:pPr marL="457200" lvl="0" indent="0" algn="l" rtl="0">
              <a:lnSpc>
                <a:spcPct val="125000"/>
              </a:lnSpc>
              <a:spcBef>
                <a:spcPts val="1600"/>
              </a:spcBef>
              <a:spcAft>
                <a:spcPts val="1600"/>
              </a:spcAft>
              <a:buNone/>
            </a:pPr>
            <a:r>
              <a:rPr lang="en-US" sz="3200" b="1">
                <a:latin typeface="Times New Roman"/>
                <a:ea typeface="Times New Roman"/>
                <a:cs typeface="Times New Roman"/>
                <a:sym typeface="Times New Roman"/>
              </a:rPr>
              <a:t>IT &amp; Manufacturing Pathways</a:t>
            </a:r>
            <a:endParaRPr sz="4000" b="1">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457200" y="383881"/>
            <a:ext cx="8229600" cy="70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200" b="1">
                <a:latin typeface="Times New Roman"/>
                <a:ea typeface="Times New Roman"/>
                <a:cs typeface="Times New Roman"/>
                <a:sym typeface="Times New Roman"/>
              </a:rPr>
              <a:t>LakeView: Dual Credit Equity</a:t>
            </a:r>
            <a:endParaRPr sz="3200" b="1">
              <a:latin typeface="Times New Roman"/>
              <a:ea typeface="Times New Roman"/>
              <a:cs typeface="Times New Roman"/>
              <a:sym typeface="Times New Roman"/>
            </a:endParaRPr>
          </a:p>
          <a:p>
            <a:pPr marL="0" lvl="0" indent="0" algn="ctr" rtl="0">
              <a:spcBef>
                <a:spcPts val="0"/>
              </a:spcBef>
              <a:spcAft>
                <a:spcPts val="0"/>
              </a:spcAft>
              <a:buClr>
                <a:srgbClr val="FFC000"/>
              </a:buClr>
              <a:buFont typeface="Times New Roman"/>
              <a:buNone/>
            </a:pPr>
            <a:endParaRPr sz="3600" b="1">
              <a:latin typeface="Times New Roman"/>
              <a:ea typeface="Times New Roman"/>
              <a:cs typeface="Times New Roman"/>
              <a:sym typeface="Times New Roman"/>
            </a:endParaRPr>
          </a:p>
          <a:p>
            <a:pPr marL="0" lvl="0" indent="0" algn="ctr" rtl="0">
              <a:spcBef>
                <a:spcPts val="0"/>
              </a:spcBef>
              <a:spcAft>
                <a:spcPts val="0"/>
              </a:spcAft>
              <a:buClr>
                <a:schemeClr val="dk1"/>
              </a:buClr>
              <a:buSzPts val="1800"/>
              <a:buFont typeface="Arial"/>
              <a:buNone/>
            </a:pPr>
            <a:endParaRPr sz="3200" b="1">
              <a:latin typeface="Times New Roman"/>
              <a:ea typeface="Times New Roman"/>
              <a:cs typeface="Times New Roman"/>
              <a:sym typeface="Times New Roman"/>
            </a:endParaRPr>
          </a:p>
          <a:p>
            <a:pPr marL="0" lvl="0" indent="0" algn="ctr" rtl="0">
              <a:spcBef>
                <a:spcPts val="0"/>
              </a:spcBef>
              <a:spcAft>
                <a:spcPts val="0"/>
              </a:spcAft>
              <a:buNone/>
            </a:pPr>
            <a:endParaRPr sz="3750" b="1">
              <a:latin typeface="Times New Roman"/>
              <a:ea typeface="Times New Roman"/>
              <a:cs typeface="Times New Roman"/>
              <a:sym typeface="Times New Roman"/>
            </a:endParaRPr>
          </a:p>
        </p:txBody>
      </p:sp>
      <p:sp>
        <p:nvSpPr>
          <p:cNvPr id="148" name="Google Shape;148;p20"/>
          <p:cNvSpPr txBox="1">
            <a:spLocks noGrp="1"/>
          </p:cNvSpPr>
          <p:nvPr>
            <p:ph type="body" idx="1"/>
          </p:nvPr>
        </p:nvSpPr>
        <p:spPr>
          <a:xfrm>
            <a:off x="831600" y="3164775"/>
            <a:ext cx="7855200" cy="33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p:txBody>
      </p:sp>
      <p:sp>
        <p:nvSpPr>
          <p:cNvPr id="149" name="Google Shape;149;p20"/>
          <p:cNvSpPr txBox="1"/>
          <p:nvPr/>
        </p:nvSpPr>
        <p:spPr>
          <a:xfrm>
            <a:off x="171300" y="1437700"/>
            <a:ext cx="8515500" cy="472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600">
              <a:solidFill>
                <a:schemeClr val="dk1"/>
              </a:solidFill>
              <a:latin typeface="Times New Roman"/>
              <a:ea typeface="Times New Roman"/>
              <a:cs typeface="Times New Roman"/>
              <a:sym typeface="Times New Roman"/>
            </a:endParaRPr>
          </a:p>
        </p:txBody>
      </p:sp>
      <p:sp>
        <p:nvSpPr>
          <p:cNvPr id="150" name="Google Shape;150;p20"/>
          <p:cNvSpPr txBox="1"/>
          <p:nvPr/>
        </p:nvSpPr>
        <p:spPr>
          <a:xfrm>
            <a:off x="228600" y="1237025"/>
            <a:ext cx="8515500" cy="5295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400">
              <a:latin typeface="Calibri"/>
              <a:ea typeface="Calibri"/>
              <a:cs typeface="Calibri"/>
              <a:sym typeface="Calibri"/>
            </a:endParaRPr>
          </a:p>
          <a:p>
            <a:pPr marL="0" lvl="0" indent="0" algn="l" rtl="0">
              <a:lnSpc>
                <a:spcPct val="90000"/>
              </a:lnSpc>
              <a:spcBef>
                <a:spcPts val="0"/>
              </a:spcBef>
              <a:spcAft>
                <a:spcPts val="0"/>
              </a:spcAft>
              <a:buNone/>
            </a:pPr>
            <a:endParaRPr sz="2400">
              <a:latin typeface="Calibri"/>
              <a:ea typeface="Calibri"/>
              <a:cs typeface="Calibri"/>
              <a:sym typeface="Calibri"/>
            </a:endParaRPr>
          </a:p>
        </p:txBody>
      </p:sp>
      <p:pic>
        <p:nvPicPr>
          <p:cNvPr id="151" name="Google Shape;151;p20"/>
          <p:cNvPicPr preferRelativeResize="0"/>
          <p:nvPr/>
        </p:nvPicPr>
        <p:blipFill>
          <a:blip r:embed="rId3">
            <a:alphaModFix/>
          </a:blip>
          <a:stretch>
            <a:fillRect/>
          </a:stretch>
        </p:blipFill>
        <p:spPr>
          <a:xfrm>
            <a:off x="2047359" y="1302752"/>
            <a:ext cx="4590843" cy="4726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457200" y="383881"/>
            <a:ext cx="8229600" cy="70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200" b="1">
                <a:latin typeface="Times New Roman"/>
                <a:ea typeface="Times New Roman"/>
                <a:cs typeface="Times New Roman"/>
                <a:sym typeface="Times New Roman"/>
              </a:rPr>
              <a:t>LakeView Outcomes </a:t>
            </a:r>
            <a:endParaRPr sz="3200" b="1">
              <a:latin typeface="Times New Roman"/>
              <a:ea typeface="Times New Roman"/>
              <a:cs typeface="Times New Roman"/>
              <a:sym typeface="Times New Roman"/>
            </a:endParaRPr>
          </a:p>
          <a:p>
            <a:pPr marL="0" lvl="0" indent="0" algn="ctr" rtl="0">
              <a:spcBef>
                <a:spcPts val="0"/>
              </a:spcBef>
              <a:spcAft>
                <a:spcPts val="0"/>
              </a:spcAft>
              <a:buNone/>
            </a:pPr>
            <a:endParaRPr sz="3750" b="1">
              <a:latin typeface="Times New Roman"/>
              <a:ea typeface="Times New Roman"/>
              <a:cs typeface="Times New Roman"/>
              <a:sym typeface="Times New Roman"/>
            </a:endParaRPr>
          </a:p>
        </p:txBody>
      </p:sp>
      <p:sp>
        <p:nvSpPr>
          <p:cNvPr id="158" name="Google Shape;158;p21"/>
          <p:cNvSpPr txBox="1">
            <a:spLocks noGrp="1"/>
          </p:cNvSpPr>
          <p:nvPr>
            <p:ph type="body" idx="1"/>
          </p:nvPr>
        </p:nvSpPr>
        <p:spPr>
          <a:xfrm>
            <a:off x="831600" y="3164775"/>
            <a:ext cx="7855200" cy="33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p:txBody>
      </p:sp>
      <p:sp>
        <p:nvSpPr>
          <p:cNvPr id="159" name="Google Shape;159;p21"/>
          <p:cNvSpPr txBox="1"/>
          <p:nvPr/>
        </p:nvSpPr>
        <p:spPr>
          <a:xfrm>
            <a:off x="339450" y="1258025"/>
            <a:ext cx="4757700" cy="5771100"/>
          </a:xfrm>
          <a:prstGeom prst="rect">
            <a:avLst/>
          </a:prstGeom>
          <a:noFill/>
          <a:ln>
            <a:noFill/>
          </a:ln>
        </p:spPr>
        <p:txBody>
          <a:bodyPr spcFirstLastPara="1" wrap="square" lIns="91425" tIns="91425" rIns="91425" bIns="91425" anchor="t" anchorCtr="0">
            <a:noAutofit/>
          </a:bodyPr>
          <a:lstStyle/>
          <a:p>
            <a:pPr marL="457200" lvl="0" indent="-330200" algn="l" rtl="0">
              <a:spcBef>
                <a:spcPts val="700"/>
              </a:spcBef>
              <a:spcAft>
                <a:spcPts val="0"/>
              </a:spcAft>
              <a:buClr>
                <a:srgbClr val="222222"/>
              </a:buClr>
              <a:buSzPts val="1600"/>
              <a:buFont typeface="Times New Roman"/>
              <a:buChar char="●"/>
            </a:pPr>
            <a:r>
              <a:rPr lang="en-US" sz="1600">
                <a:solidFill>
                  <a:srgbClr val="222222"/>
                </a:solidFill>
                <a:latin typeface="Times New Roman"/>
                <a:ea typeface="Times New Roman"/>
                <a:cs typeface="Times New Roman"/>
                <a:sym typeface="Times New Roman"/>
              </a:rPr>
              <a:t>High School Students Earning College Credits while in High School</a:t>
            </a:r>
            <a:endParaRPr sz="1600">
              <a:solidFill>
                <a:srgbClr val="222222"/>
              </a:solidFill>
              <a:latin typeface="Times New Roman"/>
              <a:ea typeface="Times New Roman"/>
              <a:cs typeface="Times New Roman"/>
              <a:sym typeface="Times New Roman"/>
            </a:endParaRPr>
          </a:p>
          <a:p>
            <a:pPr marL="914400" lvl="1" indent="-330200" algn="l" rtl="0">
              <a:spcBef>
                <a:spcPts val="0"/>
              </a:spcBef>
              <a:spcAft>
                <a:spcPts val="0"/>
              </a:spcAft>
              <a:buClr>
                <a:srgbClr val="222222"/>
              </a:buClr>
              <a:buSzPts val="1600"/>
              <a:buFont typeface="Times New Roman"/>
              <a:buChar char="○"/>
            </a:pPr>
            <a:r>
              <a:rPr lang="en-US" sz="1600">
                <a:solidFill>
                  <a:srgbClr val="222222"/>
                </a:solidFill>
                <a:latin typeface="Times New Roman"/>
                <a:ea typeface="Times New Roman"/>
                <a:cs typeface="Times New Roman"/>
                <a:sym typeface="Times New Roman"/>
              </a:rPr>
              <a:t>Class of 2021, 33% LakeView students earned at least 12 Gateway Credits </a:t>
            </a:r>
            <a:endParaRPr sz="1600">
              <a:solidFill>
                <a:srgbClr val="222222"/>
              </a:solidFill>
              <a:latin typeface="Times New Roman"/>
              <a:ea typeface="Times New Roman"/>
              <a:cs typeface="Times New Roman"/>
              <a:sym typeface="Times New Roman"/>
            </a:endParaRPr>
          </a:p>
          <a:p>
            <a:pPr marL="457200" lvl="0" indent="-330200" algn="l" rtl="0">
              <a:spcBef>
                <a:spcPts val="0"/>
              </a:spcBef>
              <a:spcAft>
                <a:spcPts val="0"/>
              </a:spcAft>
              <a:buClr>
                <a:srgbClr val="222222"/>
              </a:buClr>
              <a:buSzPts val="1600"/>
              <a:buFont typeface="Times New Roman"/>
              <a:buChar char="●"/>
            </a:pPr>
            <a:r>
              <a:rPr lang="en-US" sz="1600">
                <a:solidFill>
                  <a:srgbClr val="222222"/>
                </a:solidFill>
                <a:latin typeface="Times New Roman"/>
                <a:ea typeface="Times New Roman"/>
                <a:cs typeface="Times New Roman"/>
                <a:sym typeface="Times New Roman"/>
              </a:rPr>
              <a:t>Credentials Earned while in High School (ACT 59 Eligible)</a:t>
            </a:r>
            <a:endParaRPr sz="1600">
              <a:solidFill>
                <a:srgbClr val="222222"/>
              </a:solidFill>
              <a:latin typeface="Times New Roman"/>
              <a:ea typeface="Times New Roman"/>
              <a:cs typeface="Times New Roman"/>
              <a:sym typeface="Times New Roman"/>
            </a:endParaRPr>
          </a:p>
          <a:p>
            <a:pPr marL="914400" lvl="1" indent="-330200" algn="l" rtl="0">
              <a:spcBef>
                <a:spcPts val="0"/>
              </a:spcBef>
              <a:spcAft>
                <a:spcPts val="0"/>
              </a:spcAft>
              <a:buClr>
                <a:srgbClr val="222222"/>
              </a:buClr>
              <a:buSzPts val="1600"/>
              <a:buFont typeface="Times New Roman"/>
              <a:buChar char="○"/>
            </a:pPr>
            <a:r>
              <a:rPr lang="en-US" sz="1600">
                <a:solidFill>
                  <a:srgbClr val="222222"/>
                </a:solidFill>
                <a:latin typeface="Times New Roman"/>
                <a:ea typeface="Times New Roman"/>
                <a:cs typeface="Times New Roman"/>
                <a:sym typeface="Times New Roman"/>
              </a:rPr>
              <a:t>Gateway Certificate: Intro to Industry 4.0</a:t>
            </a:r>
            <a:endParaRPr sz="1600">
              <a:solidFill>
                <a:srgbClr val="222222"/>
              </a:solidFill>
              <a:latin typeface="Times New Roman"/>
              <a:ea typeface="Times New Roman"/>
              <a:cs typeface="Times New Roman"/>
              <a:sym typeface="Times New Roman"/>
            </a:endParaRPr>
          </a:p>
          <a:p>
            <a:pPr marL="914400" lvl="1" indent="-330200" algn="l" rtl="0">
              <a:spcBef>
                <a:spcPts val="0"/>
              </a:spcBef>
              <a:spcAft>
                <a:spcPts val="0"/>
              </a:spcAft>
              <a:buClr>
                <a:srgbClr val="222222"/>
              </a:buClr>
              <a:buSzPts val="1600"/>
              <a:buFont typeface="Times New Roman"/>
              <a:buChar char="○"/>
            </a:pPr>
            <a:r>
              <a:rPr lang="en-US" sz="1600">
                <a:solidFill>
                  <a:srgbClr val="222222"/>
                </a:solidFill>
                <a:latin typeface="Times New Roman"/>
                <a:ea typeface="Times New Roman"/>
                <a:cs typeface="Times New Roman"/>
                <a:sym typeface="Times New Roman"/>
              </a:rPr>
              <a:t>Career Pathway Certificate: Mechanical Maintenance Technician</a:t>
            </a:r>
            <a:endParaRPr sz="1600">
              <a:solidFill>
                <a:srgbClr val="222222"/>
              </a:solidFill>
              <a:latin typeface="Times New Roman"/>
              <a:ea typeface="Times New Roman"/>
              <a:cs typeface="Times New Roman"/>
              <a:sym typeface="Times New Roman"/>
            </a:endParaRPr>
          </a:p>
          <a:p>
            <a:pPr marL="914400" lvl="1" indent="-330200" algn="l" rtl="0">
              <a:spcBef>
                <a:spcPts val="0"/>
              </a:spcBef>
              <a:spcAft>
                <a:spcPts val="0"/>
              </a:spcAft>
              <a:buClr>
                <a:srgbClr val="222222"/>
              </a:buClr>
              <a:buSzPts val="1600"/>
              <a:buFont typeface="Times New Roman"/>
              <a:buChar char="○"/>
            </a:pPr>
            <a:r>
              <a:rPr lang="en-US" sz="1600">
                <a:solidFill>
                  <a:srgbClr val="222222"/>
                </a:solidFill>
                <a:latin typeface="Times New Roman"/>
                <a:ea typeface="Times New Roman"/>
                <a:cs typeface="Times New Roman"/>
                <a:sym typeface="Times New Roman"/>
              </a:rPr>
              <a:t>Career Pathway Certificate: CNC Operator</a:t>
            </a:r>
            <a:endParaRPr sz="1600">
              <a:solidFill>
                <a:srgbClr val="222222"/>
              </a:solidFill>
              <a:latin typeface="Times New Roman"/>
              <a:ea typeface="Times New Roman"/>
              <a:cs typeface="Times New Roman"/>
              <a:sym typeface="Times New Roman"/>
            </a:endParaRPr>
          </a:p>
          <a:p>
            <a:pPr marL="457200" lvl="0" indent="-330200" algn="l" rtl="0">
              <a:spcBef>
                <a:spcPts val="0"/>
              </a:spcBef>
              <a:spcAft>
                <a:spcPts val="0"/>
              </a:spcAft>
              <a:buClr>
                <a:srgbClr val="222222"/>
              </a:buClr>
              <a:buSzPts val="1600"/>
              <a:buFont typeface="Times New Roman"/>
              <a:buChar char="●"/>
            </a:pPr>
            <a:r>
              <a:rPr lang="en-US" sz="1600">
                <a:solidFill>
                  <a:srgbClr val="222222"/>
                </a:solidFill>
                <a:latin typeface="Times New Roman"/>
                <a:ea typeface="Times New Roman"/>
                <a:cs typeface="Times New Roman"/>
                <a:sym typeface="Times New Roman"/>
              </a:rPr>
              <a:t>Continuing on at Gateway</a:t>
            </a:r>
            <a:endParaRPr sz="1600">
              <a:solidFill>
                <a:srgbClr val="222222"/>
              </a:solidFill>
              <a:latin typeface="Times New Roman"/>
              <a:ea typeface="Times New Roman"/>
              <a:cs typeface="Times New Roman"/>
              <a:sym typeface="Times New Roman"/>
            </a:endParaRPr>
          </a:p>
          <a:p>
            <a:pPr marL="914400" lvl="1" indent="-330200" algn="l" rtl="0">
              <a:spcBef>
                <a:spcPts val="0"/>
              </a:spcBef>
              <a:spcAft>
                <a:spcPts val="0"/>
              </a:spcAft>
              <a:buClr>
                <a:srgbClr val="222222"/>
              </a:buClr>
              <a:buSzPts val="1600"/>
              <a:buFont typeface="Times New Roman"/>
              <a:buChar char="○"/>
            </a:pPr>
            <a:r>
              <a:rPr lang="en-US" sz="1600">
                <a:solidFill>
                  <a:srgbClr val="222222"/>
                </a:solidFill>
                <a:latin typeface="Times New Roman"/>
                <a:ea typeface="Times New Roman"/>
                <a:cs typeface="Times New Roman"/>
                <a:sym typeface="Times New Roman"/>
              </a:rPr>
              <a:t>Six Year Average Direct Enroll: 18%</a:t>
            </a:r>
            <a:endParaRPr sz="1600">
              <a:solidFill>
                <a:srgbClr val="222222"/>
              </a:solidFill>
              <a:latin typeface="Times New Roman"/>
              <a:ea typeface="Times New Roman"/>
              <a:cs typeface="Times New Roman"/>
              <a:sym typeface="Times New Roman"/>
            </a:endParaRPr>
          </a:p>
          <a:p>
            <a:pPr marL="914400" lvl="1" indent="-330200" algn="l" rtl="0">
              <a:spcBef>
                <a:spcPts val="0"/>
              </a:spcBef>
              <a:spcAft>
                <a:spcPts val="0"/>
              </a:spcAft>
              <a:buClr>
                <a:srgbClr val="222222"/>
              </a:buClr>
              <a:buSzPts val="1600"/>
              <a:buFont typeface="Times New Roman"/>
              <a:buChar char="○"/>
            </a:pPr>
            <a:r>
              <a:rPr lang="en-US" sz="1600">
                <a:solidFill>
                  <a:srgbClr val="222222"/>
                </a:solidFill>
                <a:latin typeface="Times New Roman"/>
                <a:ea typeface="Times New Roman"/>
                <a:cs typeface="Times New Roman"/>
                <a:sym typeface="Times New Roman"/>
              </a:rPr>
              <a:t>Students continuing on in their program of study: IT &amp; Manufacturing </a:t>
            </a:r>
            <a:endParaRPr sz="1600">
              <a:solidFill>
                <a:srgbClr val="222222"/>
              </a:solidFill>
              <a:latin typeface="Times New Roman"/>
              <a:ea typeface="Times New Roman"/>
              <a:cs typeface="Times New Roman"/>
              <a:sym typeface="Times New Roman"/>
            </a:endParaRPr>
          </a:p>
          <a:p>
            <a:pPr marL="914400" lvl="1" indent="-330200" algn="l" rtl="0">
              <a:spcBef>
                <a:spcPts val="0"/>
              </a:spcBef>
              <a:spcAft>
                <a:spcPts val="0"/>
              </a:spcAft>
              <a:buClr>
                <a:srgbClr val="222222"/>
              </a:buClr>
              <a:buSzPts val="1600"/>
              <a:buFont typeface="Times New Roman"/>
              <a:buChar char="○"/>
            </a:pPr>
            <a:r>
              <a:rPr lang="en-US" sz="1600">
                <a:solidFill>
                  <a:srgbClr val="222222"/>
                </a:solidFill>
                <a:latin typeface="Times New Roman"/>
                <a:ea typeface="Times New Roman"/>
                <a:cs typeface="Times New Roman"/>
                <a:sym typeface="Times New Roman"/>
              </a:rPr>
              <a:t>Students are able to reduce the time to completion, graduate earlier, and enter the workforce earlier</a:t>
            </a:r>
            <a:endParaRPr sz="1600">
              <a:solidFill>
                <a:srgbClr val="222222"/>
              </a:solidFill>
              <a:latin typeface="Times New Roman"/>
              <a:ea typeface="Times New Roman"/>
              <a:cs typeface="Times New Roman"/>
              <a:sym typeface="Times New Roman"/>
            </a:endParaRPr>
          </a:p>
        </p:txBody>
      </p:sp>
      <p:pic>
        <p:nvPicPr>
          <p:cNvPr id="160" name="Google Shape;160;p21"/>
          <p:cNvPicPr preferRelativeResize="0"/>
          <p:nvPr/>
        </p:nvPicPr>
        <p:blipFill>
          <a:blip r:embed="rId3">
            <a:alphaModFix/>
          </a:blip>
          <a:stretch>
            <a:fillRect/>
          </a:stretch>
        </p:blipFill>
        <p:spPr>
          <a:xfrm>
            <a:off x="5028950" y="1093675"/>
            <a:ext cx="3988200" cy="51391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457200" y="383881"/>
            <a:ext cx="8229600" cy="70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FFC000"/>
              </a:buClr>
              <a:buFont typeface="Times New Roman"/>
              <a:buNone/>
            </a:pPr>
            <a:r>
              <a:rPr lang="en-US" sz="3600" b="1">
                <a:latin typeface="Times New Roman"/>
                <a:ea typeface="Times New Roman"/>
                <a:cs typeface="Times New Roman"/>
                <a:sym typeface="Times New Roman"/>
              </a:rPr>
              <a:t>High School Perspective: </a:t>
            </a:r>
            <a:endParaRPr sz="3600" b="1">
              <a:latin typeface="Times New Roman"/>
              <a:ea typeface="Times New Roman"/>
              <a:cs typeface="Times New Roman"/>
              <a:sym typeface="Times New Roman"/>
            </a:endParaRPr>
          </a:p>
          <a:p>
            <a:pPr marL="0" lvl="0" indent="0" algn="ctr" rtl="0">
              <a:spcBef>
                <a:spcPts val="0"/>
              </a:spcBef>
              <a:spcAft>
                <a:spcPts val="0"/>
              </a:spcAft>
              <a:buClr>
                <a:srgbClr val="FFC000"/>
              </a:buClr>
              <a:buFont typeface="Times New Roman"/>
              <a:buNone/>
            </a:pPr>
            <a:r>
              <a:rPr lang="en-US" sz="3600" b="1">
                <a:latin typeface="Times New Roman"/>
                <a:ea typeface="Times New Roman"/>
                <a:cs typeface="Times New Roman"/>
                <a:sym typeface="Times New Roman"/>
              </a:rPr>
              <a:t>True Partnerships</a:t>
            </a:r>
            <a:endParaRPr sz="3600" b="1">
              <a:latin typeface="Times New Roman"/>
              <a:ea typeface="Times New Roman"/>
              <a:cs typeface="Times New Roman"/>
              <a:sym typeface="Times New Roman"/>
            </a:endParaRPr>
          </a:p>
          <a:p>
            <a:pPr marL="0" lvl="0" indent="0" algn="ctr" rtl="0">
              <a:spcBef>
                <a:spcPts val="0"/>
              </a:spcBef>
              <a:spcAft>
                <a:spcPts val="0"/>
              </a:spcAft>
              <a:buClr>
                <a:srgbClr val="FFC000"/>
              </a:buClr>
              <a:buFont typeface="Times New Roman"/>
              <a:buNone/>
            </a:pPr>
            <a:endParaRPr sz="3600" b="1">
              <a:latin typeface="Times New Roman"/>
              <a:ea typeface="Times New Roman"/>
              <a:cs typeface="Times New Roman"/>
              <a:sym typeface="Times New Roman"/>
            </a:endParaRPr>
          </a:p>
          <a:p>
            <a:pPr marL="0" lvl="0" indent="0" algn="ctr" rtl="0">
              <a:spcBef>
                <a:spcPts val="0"/>
              </a:spcBef>
              <a:spcAft>
                <a:spcPts val="0"/>
              </a:spcAft>
              <a:buClr>
                <a:schemeClr val="dk1"/>
              </a:buClr>
              <a:buSzPts val="1800"/>
              <a:buFont typeface="Arial"/>
              <a:buNone/>
            </a:pPr>
            <a:endParaRPr sz="3200" b="1">
              <a:latin typeface="Times New Roman"/>
              <a:ea typeface="Times New Roman"/>
              <a:cs typeface="Times New Roman"/>
              <a:sym typeface="Times New Roman"/>
            </a:endParaRPr>
          </a:p>
          <a:p>
            <a:pPr marL="0" lvl="0" indent="0" algn="ctr" rtl="0">
              <a:spcBef>
                <a:spcPts val="0"/>
              </a:spcBef>
              <a:spcAft>
                <a:spcPts val="0"/>
              </a:spcAft>
              <a:buNone/>
            </a:pPr>
            <a:endParaRPr sz="3750" b="1">
              <a:latin typeface="Times New Roman"/>
              <a:ea typeface="Times New Roman"/>
              <a:cs typeface="Times New Roman"/>
              <a:sym typeface="Times New Roman"/>
            </a:endParaRPr>
          </a:p>
        </p:txBody>
      </p:sp>
      <p:sp>
        <p:nvSpPr>
          <p:cNvPr id="167" name="Google Shape;167;p22"/>
          <p:cNvSpPr txBox="1">
            <a:spLocks noGrp="1"/>
          </p:cNvSpPr>
          <p:nvPr>
            <p:ph type="body" idx="1"/>
          </p:nvPr>
        </p:nvSpPr>
        <p:spPr>
          <a:xfrm>
            <a:off x="831600" y="3164775"/>
            <a:ext cx="7855200" cy="33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p:txBody>
      </p:sp>
      <p:sp>
        <p:nvSpPr>
          <p:cNvPr id="168" name="Google Shape;168;p22"/>
          <p:cNvSpPr txBox="1"/>
          <p:nvPr/>
        </p:nvSpPr>
        <p:spPr>
          <a:xfrm>
            <a:off x="339450" y="1522000"/>
            <a:ext cx="8465100" cy="4648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900" i="1">
                <a:solidFill>
                  <a:schemeClr val="dk1"/>
                </a:solidFill>
                <a:latin typeface="Times New Roman"/>
                <a:ea typeface="Times New Roman"/>
                <a:cs typeface="Times New Roman"/>
                <a:sym typeface="Times New Roman"/>
              </a:rPr>
              <a:t>“Our partnership with Gateway has been integral to the growth of our programs, our academic pathways, and the post-secondary success of many of our students. The opportunities granted through this relationship have been immensely meaningful  and impactful educational experiences that truly embody our goal as educators to produce college and career ready students.”  </a:t>
            </a:r>
            <a:endParaRPr sz="1900" i="1">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1900" i="1">
                <a:solidFill>
                  <a:schemeClr val="dk1"/>
                </a:solidFill>
                <a:latin typeface="Times New Roman"/>
                <a:ea typeface="Times New Roman"/>
                <a:cs typeface="Times New Roman"/>
                <a:sym typeface="Times New Roman"/>
              </a:rPr>
              <a:t>-Jason Creel, Interim Principal</a:t>
            </a:r>
            <a:endParaRPr sz="1900" i="1">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900" i="1">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1900">
                <a:solidFill>
                  <a:schemeClr val="dk1"/>
                </a:solidFill>
                <a:latin typeface="Times New Roman"/>
                <a:ea typeface="Times New Roman"/>
                <a:cs typeface="Times New Roman"/>
                <a:sym typeface="Times New Roman"/>
              </a:rPr>
              <a:t>Visit the LakeView Academy Students Today!</a:t>
            </a:r>
            <a:endParaRPr sz="190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90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1900">
                <a:solidFill>
                  <a:schemeClr val="dk1"/>
                </a:solidFill>
                <a:latin typeface="Times New Roman"/>
                <a:ea typeface="Times New Roman"/>
                <a:cs typeface="Times New Roman"/>
                <a:sym typeface="Times New Roman"/>
              </a:rPr>
              <a:t>Grants:</a:t>
            </a:r>
            <a:endParaRPr sz="1900">
              <a:solidFill>
                <a:schemeClr val="dk1"/>
              </a:solidFill>
              <a:latin typeface="Times New Roman"/>
              <a:ea typeface="Times New Roman"/>
              <a:cs typeface="Times New Roman"/>
              <a:sym typeface="Times New Roman"/>
            </a:endParaRPr>
          </a:p>
          <a:p>
            <a:pPr marL="457200" lvl="0" indent="-349250" algn="l" rtl="0">
              <a:lnSpc>
                <a:spcPct val="90000"/>
              </a:lnSpc>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Private Donor SMART Manufacturing</a:t>
            </a:r>
            <a:endParaRPr sz="1900">
              <a:solidFill>
                <a:schemeClr val="dk1"/>
              </a:solidFill>
              <a:latin typeface="Times New Roman"/>
              <a:ea typeface="Times New Roman"/>
              <a:cs typeface="Times New Roman"/>
              <a:sym typeface="Times New Roman"/>
            </a:endParaRPr>
          </a:p>
          <a:p>
            <a:pPr marL="914400" lvl="1" indent="-349250" algn="l" rtl="0">
              <a:lnSpc>
                <a:spcPct val="90000"/>
              </a:lnSpc>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FREE courses, Scholarships, Laptops</a:t>
            </a:r>
            <a:endParaRPr sz="1900">
              <a:solidFill>
                <a:schemeClr val="dk1"/>
              </a:solidFill>
              <a:latin typeface="Times New Roman"/>
              <a:ea typeface="Times New Roman"/>
              <a:cs typeface="Times New Roman"/>
              <a:sym typeface="Times New Roman"/>
            </a:endParaRPr>
          </a:p>
          <a:p>
            <a:pPr marL="457200" lvl="0" indent="-349250" algn="l" rtl="0">
              <a:lnSpc>
                <a:spcPct val="90000"/>
              </a:lnSpc>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VOICE Mini-Grants </a:t>
            </a:r>
            <a:endParaRPr sz="1900">
              <a:solidFill>
                <a:schemeClr val="dk1"/>
              </a:solidFill>
              <a:latin typeface="Times New Roman"/>
              <a:ea typeface="Times New Roman"/>
              <a:cs typeface="Times New Roman"/>
              <a:sym typeface="Times New Roman"/>
            </a:endParaRPr>
          </a:p>
          <a:p>
            <a:pPr marL="0" lvl="0" indent="0" algn="l" rtl="0">
              <a:spcBef>
                <a:spcPts val="700"/>
              </a:spcBef>
              <a:spcAft>
                <a:spcPts val="0"/>
              </a:spcAft>
              <a:buNone/>
            </a:pPr>
            <a:endParaRPr sz="600">
              <a:solidFill>
                <a:srgbClr val="222222"/>
              </a:solidFill>
              <a:latin typeface="Times New Roman"/>
              <a:ea typeface="Times New Roman"/>
              <a:cs typeface="Times New Roman"/>
              <a:sym typeface="Times New Roman"/>
            </a:endParaRPr>
          </a:p>
          <a:p>
            <a:pPr marL="0" lvl="0" indent="0" algn="l" rtl="0">
              <a:spcBef>
                <a:spcPts val="700"/>
              </a:spcBef>
              <a:spcAft>
                <a:spcPts val="0"/>
              </a:spcAft>
              <a:buNone/>
            </a:pPr>
            <a:endParaRPr sz="2200">
              <a:solidFill>
                <a:srgbClr val="222222"/>
              </a:solidFill>
              <a:highlight>
                <a:srgbClr val="FFFFFF"/>
              </a:highlight>
              <a:latin typeface="Georgia"/>
              <a:ea typeface="Georgia"/>
              <a:cs typeface="Georgia"/>
              <a:sym typeface="Georgia"/>
            </a:endParaRPr>
          </a:p>
          <a:p>
            <a:pPr marL="914400" lvl="0" indent="0" algn="l" rtl="0">
              <a:spcBef>
                <a:spcPts val="700"/>
              </a:spcBef>
              <a:spcAft>
                <a:spcPts val="0"/>
              </a:spcAft>
              <a:buNone/>
            </a:pPr>
            <a:endParaRPr sz="3000">
              <a:solidFill>
                <a:srgbClr val="222222"/>
              </a:solidFill>
              <a:latin typeface="Times New Roman"/>
              <a:ea typeface="Times New Roman"/>
              <a:cs typeface="Times New Roman"/>
              <a:sym typeface="Times New Roman"/>
            </a:endParaRPr>
          </a:p>
          <a:p>
            <a:pPr marL="0" lvl="0" indent="0" algn="l" rtl="0">
              <a:lnSpc>
                <a:spcPct val="90000"/>
              </a:lnSpc>
              <a:spcBef>
                <a:spcPts val="600"/>
              </a:spcBef>
              <a:spcAft>
                <a:spcPts val="0"/>
              </a:spcAft>
              <a:buNone/>
            </a:pPr>
            <a:endParaRPr sz="2200">
              <a:solidFill>
                <a:srgbClr val="000000"/>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2400" b="1">
              <a:solidFill>
                <a:srgbClr val="222222"/>
              </a:solidFill>
            </a:endParaRPr>
          </a:p>
          <a:p>
            <a:pPr marL="0" lvl="0" indent="0" algn="l" rtl="0">
              <a:lnSpc>
                <a:spcPct val="90000"/>
              </a:lnSpc>
              <a:spcBef>
                <a:spcPts val="0"/>
              </a:spcBef>
              <a:spcAft>
                <a:spcPts val="0"/>
              </a:spcAft>
              <a:buNone/>
            </a:pPr>
            <a:endParaRPr sz="2400">
              <a:solidFill>
                <a:srgbClr val="000000"/>
              </a:solidFill>
              <a:latin typeface="Times New Roman"/>
              <a:ea typeface="Times New Roman"/>
              <a:cs typeface="Times New Roman"/>
              <a:sym typeface="Times New Roman"/>
            </a:endParaRPr>
          </a:p>
        </p:txBody>
      </p:sp>
      <p:pic>
        <p:nvPicPr>
          <p:cNvPr id="169" name="Google Shape;169;p22"/>
          <p:cNvPicPr preferRelativeResize="0"/>
          <p:nvPr/>
        </p:nvPicPr>
        <p:blipFill>
          <a:blip r:embed="rId3">
            <a:alphaModFix/>
          </a:blip>
          <a:stretch>
            <a:fillRect/>
          </a:stretch>
        </p:blipFill>
        <p:spPr>
          <a:xfrm>
            <a:off x="5037275" y="3799300"/>
            <a:ext cx="4106724" cy="27625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196975" y="383875"/>
            <a:ext cx="8489700" cy="70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FFC000"/>
              </a:buClr>
              <a:buFont typeface="Times New Roman"/>
              <a:buNone/>
            </a:pPr>
            <a:r>
              <a:rPr lang="en-US" sz="3300" b="1">
                <a:latin typeface="Times New Roman"/>
                <a:ea typeface="Times New Roman"/>
                <a:cs typeface="Times New Roman"/>
                <a:sym typeface="Times New Roman"/>
              </a:rPr>
              <a:t>Expansion: REAL School, Waterford Union High School &amp; MORE!</a:t>
            </a:r>
            <a:endParaRPr sz="2900" b="1">
              <a:latin typeface="Times New Roman"/>
              <a:ea typeface="Times New Roman"/>
              <a:cs typeface="Times New Roman"/>
              <a:sym typeface="Times New Roman"/>
            </a:endParaRPr>
          </a:p>
          <a:p>
            <a:pPr marL="0" lvl="0" indent="0" algn="ctr" rtl="0">
              <a:spcBef>
                <a:spcPts val="0"/>
              </a:spcBef>
              <a:spcAft>
                <a:spcPts val="0"/>
              </a:spcAft>
              <a:buNone/>
            </a:pPr>
            <a:endParaRPr sz="3750" b="1">
              <a:latin typeface="Times New Roman"/>
              <a:ea typeface="Times New Roman"/>
              <a:cs typeface="Times New Roman"/>
              <a:sym typeface="Times New Roman"/>
            </a:endParaRPr>
          </a:p>
        </p:txBody>
      </p:sp>
      <p:sp>
        <p:nvSpPr>
          <p:cNvPr id="176" name="Google Shape;176;p23"/>
          <p:cNvSpPr txBox="1">
            <a:spLocks noGrp="1"/>
          </p:cNvSpPr>
          <p:nvPr>
            <p:ph type="body" idx="1"/>
          </p:nvPr>
        </p:nvSpPr>
        <p:spPr>
          <a:xfrm>
            <a:off x="831600" y="3164775"/>
            <a:ext cx="7855200" cy="33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p:txBody>
      </p:sp>
      <p:sp>
        <p:nvSpPr>
          <p:cNvPr id="177" name="Google Shape;177;p23"/>
          <p:cNvSpPr txBox="1"/>
          <p:nvPr/>
        </p:nvSpPr>
        <p:spPr>
          <a:xfrm>
            <a:off x="196975" y="1538650"/>
            <a:ext cx="8785800" cy="4551600"/>
          </a:xfrm>
          <a:prstGeom prst="rect">
            <a:avLst/>
          </a:prstGeom>
          <a:noFill/>
          <a:ln>
            <a:noFill/>
          </a:ln>
        </p:spPr>
        <p:txBody>
          <a:bodyPr spcFirstLastPara="1" wrap="square" lIns="91425" tIns="91425" rIns="91425" bIns="91425" anchor="t" anchorCtr="0">
            <a:noAutofit/>
          </a:bodyPr>
          <a:lstStyle/>
          <a:p>
            <a:pPr marL="0" lvl="0" indent="0" algn="l" rtl="0">
              <a:spcBef>
                <a:spcPts val="700"/>
              </a:spcBef>
              <a:spcAft>
                <a:spcPts val="0"/>
              </a:spcAft>
              <a:buNone/>
            </a:pPr>
            <a:r>
              <a:rPr lang="en-US" sz="2300" b="1">
                <a:solidFill>
                  <a:srgbClr val="222222"/>
                </a:solidFill>
                <a:latin typeface="Times New Roman"/>
                <a:ea typeface="Times New Roman"/>
                <a:cs typeface="Times New Roman"/>
                <a:sym typeface="Times New Roman"/>
              </a:rPr>
              <a:t>REAL School</a:t>
            </a:r>
            <a:endParaRPr sz="2300" b="1">
              <a:solidFill>
                <a:srgbClr val="222222"/>
              </a:solidFill>
              <a:latin typeface="Times New Roman"/>
              <a:ea typeface="Times New Roman"/>
              <a:cs typeface="Times New Roman"/>
              <a:sym typeface="Times New Roman"/>
            </a:endParaRPr>
          </a:p>
          <a:p>
            <a:pPr marL="457200" lvl="0" indent="-349250" algn="l" rtl="0">
              <a:spcBef>
                <a:spcPts val="700"/>
              </a:spcBef>
              <a:spcAft>
                <a:spcPts val="0"/>
              </a:spcAft>
              <a:buClr>
                <a:srgbClr val="222222"/>
              </a:buClr>
              <a:buSzPts val="1900"/>
              <a:buFont typeface="Times New Roman"/>
              <a:buChar char="●"/>
            </a:pPr>
            <a:r>
              <a:rPr lang="en-US" sz="1900">
                <a:solidFill>
                  <a:srgbClr val="222222"/>
                </a:solidFill>
                <a:latin typeface="Times New Roman"/>
                <a:ea typeface="Times New Roman"/>
                <a:cs typeface="Times New Roman"/>
                <a:sym typeface="Times New Roman"/>
              </a:rPr>
              <a:t>Students attend classes at Gateway’s iMet Center</a:t>
            </a:r>
            <a:endParaRPr sz="1900">
              <a:solidFill>
                <a:srgbClr val="222222"/>
              </a:solidFill>
              <a:latin typeface="Times New Roman"/>
              <a:ea typeface="Times New Roman"/>
              <a:cs typeface="Times New Roman"/>
              <a:sym typeface="Times New Roman"/>
            </a:endParaRPr>
          </a:p>
          <a:p>
            <a:pPr marL="457200" lvl="0" indent="-349250" algn="l" rtl="0">
              <a:spcBef>
                <a:spcPts val="0"/>
              </a:spcBef>
              <a:spcAft>
                <a:spcPts val="0"/>
              </a:spcAft>
              <a:buClr>
                <a:srgbClr val="222222"/>
              </a:buClr>
              <a:buSzPts val="1900"/>
              <a:buFont typeface="Times New Roman"/>
              <a:buChar char="●"/>
            </a:pPr>
            <a:r>
              <a:rPr lang="en-US" sz="1900">
                <a:solidFill>
                  <a:srgbClr val="222222"/>
                </a:solidFill>
                <a:latin typeface="Times New Roman"/>
                <a:ea typeface="Times New Roman"/>
                <a:cs typeface="Times New Roman"/>
                <a:sym typeface="Times New Roman"/>
              </a:rPr>
              <a:t>360 Students in grades 9-12</a:t>
            </a:r>
            <a:endParaRPr sz="1900">
              <a:solidFill>
                <a:srgbClr val="222222"/>
              </a:solidFill>
              <a:latin typeface="Times New Roman"/>
              <a:ea typeface="Times New Roman"/>
              <a:cs typeface="Times New Roman"/>
              <a:sym typeface="Times New Roman"/>
            </a:endParaRPr>
          </a:p>
          <a:p>
            <a:pPr marL="457200" lvl="0" indent="-349250" algn="l" rtl="0">
              <a:spcBef>
                <a:spcPts val="0"/>
              </a:spcBef>
              <a:spcAft>
                <a:spcPts val="0"/>
              </a:spcAft>
              <a:buClr>
                <a:srgbClr val="222222"/>
              </a:buClr>
              <a:buSzPts val="1900"/>
              <a:buFont typeface="Times New Roman"/>
              <a:buChar char="●"/>
            </a:pPr>
            <a:r>
              <a:rPr lang="en-US" sz="1900">
                <a:solidFill>
                  <a:srgbClr val="222222"/>
                </a:solidFill>
                <a:latin typeface="Times New Roman"/>
                <a:ea typeface="Times New Roman"/>
                <a:cs typeface="Times New Roman"/>
                <a:sym typeface="Times New Roman"/>
              </a:rPr>
              <a:t>9th Grade: Exploration </a:t>
            </a:r>
            <a:endParaRPr sz="1900">
              <a:solidFill>
                <a:srgbClr val="222222"/>
              </a:solidFill>
              <a:latin typeface="Times New Roman"/>
              <a:ea typeface="Times New Roman"/>
              <a:cs typeface="Times New Roman"/>
              <a:sym typeface="Times New Roman"/>
            </a:endParaRPr>
          </a:p>
          <a:p>
            <a:pPr marL="457200" lvl="0" indent="-349250" algn="l" rtl="0">
              <a:spcBef>
                <a:spcPts val="0"/>
              </a:spcBef>
              <a:spcAft>
                <a:spcPts val="0"/>
              </a:spcAft>
              <a:buClr>
                <a:srgbClr val="222222"/>
              </a:buClr>
              <a:buSzPts val="1900"/>
              <a:buFont typeface="Times New Roman"/>
              <a:buChar char="●"/>
            </a:pPr>
            <a:r>
              <a:rPr lang="en-US" sz="1900">
                <a:solidFill>
                  <a:srgbClr val="222222"/>
                </a:solidFill>
                <a:latin typeface="Times New Roman"/>
                <a:ea typeface="Times New Roman"/>
                <a:cs typeface="Times New Roman"/>
                <a:sym typeface="Times New Roman"/>
              </a:rPr>
              <a:t>10th-12th Grade focus on:</a:t>
            </a:r>
            <a:endParaRPr sz="1900">
              <a:solidFill>
                <a:srgbClr val="222222"/>
              </a:solidFill>
              <a:latin typeface="Times New Roman"/>
              <a:ea typeface="Times New Roman"/>
              <a:cs typeface="Times New Roman"/>
              <a:sym typeface="Times New Roman"/>
            </a:endParaRPr>
          </a:p>
          <a:p>
            <a:pPr marL="914400" lvl="1" indent="-349250" algn="l" rtl="0">
              <a:spcBef>
                <a:spcPts val="0"/>
              </a:spcBef>
              <a:spcAft>
                <a:spcPts val="0"/>
              </a:spcAft>
              <a:buClr>
                <a:srgbClr val="222222"/>
              </a:buClr>
              <a:buSzPts val="1900"/>
              <a:buFont typeface="Times New Roman"/>
              <a:buChar char="○"/>
            </a:pPr>
            <a:r>
              <a:rPr lang="en-US" sz="1900">
                <a:solidFill>
                  <a:srgbClr val="222222"/>
                </a:solidFill>
                <a:latin typeface="Times New Roman"/>
                <a:ea typeface="Times New Roman"/>
                <a:cs typeface="Times New Roman"/>
                <a:sym typeface="Times New Roman"/>
              </a:rPr>
              <a:t>CNC</a:t>
            </a:r>
            <a:endParaRPr sz="1900">
              <a:solidFill>
                <a:srgbClr val="222222"/>
              </a:solidFill>
              <a:latin typeface="Times New Roman"/>
              <a:ea typeface="Times New Roman"/>
              <a:cs typeface="Times New Roman"/>
              <a:sym typeface="Times New Roman"/>
            </a:endParaRPr>
          </a:p>
          <a:p>
            <a:pPr marL="914400" lvl="1" indent="-349250" algn="l" rtl="0">
              <a:spcBef>
                <a:spcPts val="0"/>
              </a:spcBef>
              <a:spcAft>
                <a:spcPts val="0"/>
              </a:spcAft>
              <a:buClr>
                <a:srgbClr val="222222"/>
              </a:buClr>
              <a:buSzPts val="1900"/>
              <a:buFont typeface="Times New Roman"/>
              <a:buChar char="○"/>
            </a:pPr>
            <a:r>
              <a:rPr lang="en-US" sz="1900">
                <a:solidFill>
                  <a:srgbClr val="222222"/>
                </a:solidFill>
                <a:latin typeface="Times New Roman"/>
                <a:ea typeface="Times New Roman"/>
                <a:cs typeface="Times New Roman"/>
                <a:sym typeface="Times New Roman"/>
              </a:rPr>
              <a:t>Advanced Manufacturing</a:t>
            </a:r>
            <a:endParaRPr sz="1900">
              <a:solidFill>
                <a:srgbClr val="222222"/>
              </a:solidFill>
              <a:latin typeface="Times New Roman"/>
              <a:ea typeface="Times New Roman"/>
              <a:cs typeface="Times New Roman"/>
              <a:sym typeface="Times New Roman"/>
            </a:endParaRPr>
          </a:p>
          <a:p>
            <a:pPr marL="914400" lvl="1" indent="-349250" algn="l" rtl="0">
              <a:spcBef>
                <a:spcPts val="0"/>
              </a:spcBef>
              <a:spcAft>
                <a:spcPts val="0"/>
              </a:spcAft>
              <a:buClr>
                <a:srgbClr val="222222"/>
              </a:buClr>
              <a:buSzPts val="1900"/>
              <a:buFont typeface="Times New Roman"/>
              <a:buChar char="○"/>
            </a:pPr>
            <a:r>
              <a:rPr lang="en-US" sz="1900">
                <a:solidFill>
                  <a:srgbClr val="222222"/>
                </a:solidFill>
                <a:latin typeface="Times New Roman"/>
                <a:ea typeface="Times New Roman"/>
                <a:cs typeface="Times New Roman"/>
                <a:sym typeface="Times New Roman"/>
              </a:rPr>
              <a:t>Electrical Engineering</a:t>
            </a:r>
            <a:endParaRPr sz="1900">
              <a:solidFill>
                <a:srgbClr val="222222"/>
              </a:solidFill>
              <a:latin typeface="Times New Roman"/>
              <a:ea typeface="Times New Roman"/>
              <a:cs typeface="Times New Roman"/>
              <a:sym typeface="Times New Roman"/>
            </a:endParaRPr>
          </a:p>
          <a:p>
            <a:pPr marL="0" lvl="0" indent="0" algn="l" rtl="0">
              <a:spcBef>
                <a:spcPts val="700"/>
              </a:spcBef>
              <a:spcAft>
                <a:spcPts val="0"/>
              </a:spcAft>
              <a:buNone/>
            </a:pPr>
            <a:endParaRPr sz="1900">
              <a:solidFill>
                <a:srgbClr val="222222"/>
              </a:solidFill>
              <a:latin typeface="Times New Roman"/>
              <a:ea typeface="Times New Roman"/>
              <a:cs typeface="Times New Roman"/>
              <a:sym typeface="Times New Roman"/>
            </a:endParaRPr>
          </a:p>
          <a:p>
            <a:pPr marL="0" lvl="0" indent="0" algn="l" rtl="0">
              <a:spcBef>
                <a:spcPts val="700"/>
              </a:spcBef>
              <a:spcAft>
                <a:spcPts val="0"/>
              </a:spcAft>
              <a:buNone/>
            </a:pPr>
            <a:r>
              <a:rPr lang="en-US" sz="2300" b="1">
                <a:solidFill>
                  <a:srgbClr val="222222"/>
                </a:solidFill>
                <a:latin typeface="Times New Roman"/>
                <a:ea typeface="Times New Roman"/>
                <a:cs typeface="Times New Roman"/>
                <a:sym typeface="Times New Roman"/>
              </a:rPr>
              <a:t>Waterford Union High School</a:t>
            </a:r>
            <a:endParaRPr sz="2300" b="1">
              <a:solidFill>
                <a:srgbClr val="222222"/>
              </a:solidFill>
              <a:latin typeface="Times New Roman"/>
              <a:ea typeface="Times New Roman"/>
              <a:cs typeface="Times New Roman"/>
              <a:sym typeface="Times New Roman"/>
            </a:endParaRPr>
          </a:p>
          <a:p>
            <a:pPr marL="457200" lvl="0" indent="-349250" algn="l" rtl="0">
              <a:spcBef>
                <a:spcPts val="700"/>
              </a:spcBef>
              <a:spcAft>
                <a:spcPts val="0"/>
              </a:spcAft>
              <a:buClr>
                <a:srgbClr val="222222"/>
              </a:buClr>
              <a:buSzPts val="1900"/>
              <a:buFont typeface="Times New Roman"/>
              <a:buChar char="●"/>
            </a:pPr>
            <a:r>
              <a:rPr lang="en-US" sz="1900">
                <a:solidFill>
                  <a:srgbClr val="222222"/>
                </a:solidFill>
                <a:latin typeface="Times New Roman"/>
                <a:ea typeface="Times New Roman"/>
                <a:cs typeface="Times New Roman"/>
                <a:sym typeface="Times New Roman"/>
              </a:rPr>
              <a:t>Gateway’s faculty teaches at Waterford Union High School M-TH</a:t>
            </a:r>
            <a:endParaRPr sz="1900">
              <a:solidFill>
                <a:srgbClr val="222222"/>
              </a:solidFill>
              <a:latin typeface="Times New Roman"/>
              <a:ea typeface="Times New Roman"/>
              <a:cs typeface="Times New Roman"/>
              <a:sym typeface="Times New Roman"/>
            </a:endParaRPr>
          </a:p>
          <a:p>
            <a:pPr marL="457200" lvl="0" indent="-349250" algn="l" rtl="0">
              <a:spcBef>
                <a:spcPts val="0"/>
              </a:spcBef>
              <a:spcAft>
                <a:spcPts val="0"/>
              </a:spcAft>
              <a:buClr>
                <a:srgbClr val="222222"/>
              </a:buClr>
              <a:buSzPts val="1900"/>
              <a:buFont typeface="Times New Roman"/>
              <a:buChar char="●"/>
            </a:pPr>
            <a:r>
              <a:rPr lang="en-US" sz="1900">
                <a:solidFill>
                  <a:srgbClr val="222222"/>
                </a:solidFill>
                <a:latin typeface="Times New Roman"/>
                <a:ea typeface="Times New Roman"/>
                <a:cs typeface="Times New Roman"/>
                <a:sym typeface="Times New Roman"/>
              </a:rPr>
              <a:t>Welding/Maintenance &amp; Fabrication Technical Diploma 16 Credits </a:t>
            </a:r>
            <a:endParaRPr sz="1900">
              <a:solidFill>
                <a:srgbClr val="222222"/>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457200" y="460081"/>
            <a:ext cx="8229600" cy="70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450" b="1">
                <a:latin typeface="Times New Roman"/>
                <a:ea typeface="Times New Roman"/>
                <a:cs typeface="Times New Roman"/>
                <a:sym typeface="Times New Roman"/>
              </a:rPr>
              <a:t>Best Practices &amp; Resources</a:t>
            </a:r>
            <a:endParaRPr sz="3800"/>
          </a:p>
        </p:txBody>
      </p:sp>
      <p:sp>
        <p:nvSpPr>
          <p:cNvPr id="184" name="Google Shape;184;p24"/>
          <p:cNvSpPr txBox="1">
            <a:spLocks noGrp="1"/>
          </p:cNvSpPr>
          <p:nvPr>
            <p:ph type="body" idx="1"/>
          </p:nvPr>
        </p:nvSpPr>
        <p:spPr>
          <a:xfrm>
            <a:off x="831600" y="3164775"/>
            <a:ext cx="7855200" cy="33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p:txBody>
      </p:sp>
      <p:sp>
        <p:nvSpPr>
          <p:cNvPr id="185" name="Google Shape;185;p24"/>
          <p:cNvSpPr txBox="1"/>
          <p:nvPr/>
        </p:nvSpPr>
        <p:spPr>
          <a:xfrm>
            <a:off x="831600" y="1169881"/>
            <a:ext cx="8229600" cy="37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dirty="0">
                <a:solidFill>
                  <a:schemeClr val="dk1"/>
                </a:solidFill>
                <a:latin typeface="Times New Roman"/>
                <a:ea typeface="Times New Roman"/>
                <a:cs typeface="Times New Roman"/>
                <a:sym typeface="Times New Roman"/>
              </a:rPr>
              <a:t>Gateway Technical College Resources:</a:t>
            </a:r>
            <a:endParaRPr sz="21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2100" dirty="0" smtClean="0">
                <a:solidFill>
                  <a:schemeClr val="dk1"/>
                </a:solidFill>
                <a:latin typeface="Times New Roman"/>
                <a:ea typeface="Times New Roman"/>
                <a:cs typeface="Times New Roman"/>
                <a:sym typeface="Times New Roman"/>
                <a:hlinkClick r:id="rId3"/>
              </a:rPr>
              <a:t>Infographics</a:t>
            </a:r>
            <a:endParaRPr lang="en-US" sz="2100" dirty="0" smtClean="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2100" u="sng" dirty="0" smtClean="0">
                <a:solidFill>
                  <a:schemeClr val="hlink"/>
                </a:solidFill>
                <a:latin typeface="Times New Roman"/>
                <a:ea typeface="Times New Roman"/>
                <a:cs typeface="Times New Roman"/>
                <a:sym typeface="Times New Roman"/>
                <a:hlinkClick r:id="rId4"/>
              </a:rPr>
              <a:t>Gateway </a:t>
            </a:r>
            <a:r>
              <a:rPr lang="en-US" sz="2100" u="sng" dirty="0">
                <a:solidFill>
                  <a:schemeClr val="hlink"/>
                </a:solidFill>
                <a:latin typeface="Times New Roman"/>
                <a:ea typeface="Times New Roman"/>
                <a:cs typeface="Times New Roman"/>
                <a:sym typeface="Times New Roman"/>
                <a:hlinkClick r:id="rId4"/>
              </a:rPr>
              <a:t>Technical College HS Annual Report 2</a:t>
            </a:r>
            <a:r>
              <a:rPr lang="en-US" sz="2100" u="sng" dirty="0">
                <a:solidFill>
                  <a:schemeClr val="hlink"/>
                </a:solidFill>
                <a:latin typeface="Times New Roman"/>
                <a:ea typeface="Times New Roman"/>
                <a:cs typeface="Times New Roman"/>
                <a:sym typeface="Times New Roman"/>
                <a:hlinkClick r:id="rId4"/>
              </a:rPr>
              <a:t>019-2020</a:t>
            </a:r>
            <a:endParaRPr sz="21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100" u="sng" dirty="0">
                <a:solidFill>
                  <a:schemeClr val="hlink"/>
                </a:solidFill>
                <a:latin typeface="Times New Roman"/>
                <a:ea typeface="Times New Roman"/>
                <a:cs typeface="Times New Roman"/>
                <a:sym typeface="Times New Roman"/>
                <a:hlinkClick r:id="rId5"/>
              </a:rPr>
              <a:t>gtc.edu/earn-credit</a:t>
            </a:r>
            <a:endParaRPr sz="21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3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3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3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3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3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3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3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200" i="1" dirty="0">
                <a:solidFill>
                  <a:schemeClr val="dk1"/>
                </a:solidFill>
                <a:latin typeface="Times New Roman"/>
                <a:ea typeface="Times New Roman"/>
                <a:cs typeface="Times New Roman"/>
                <a:sym typeface="Times New Roman"/>
              </a:rPr>
              <a:t>Gateway Technical College</a:t>
            </a:r>
            <a:endParaRPr sz="21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200" b="1" dirty="0">
                <a:solidFill>
                  <a:schemeClr val="dk1"/>
                </a:solidFill>
                <a:latin typeface="Times New Roman"/>
                <a:ea typeface="Times New Roman"/>
                <a:cs typeface="Times New Roman"/>
                <a:sym typeface="Times New Roman"/>
              </a:rPr>
              <a:t>Ray </a:t>
            </a:r>
            <a:r>
              <a:rPr lang="en-US" sz="2200" b="1" dirty="0" err="1">
                <a:solidFill>
                  <a:schemeClr val="dk1"/>
                </a:solidFill>
                <a:latin typeface="Times New Roman"/>
                <a:ea typeface="Times New Roman"/>
                <a:cs typeface="Times New Roman"/>
                <a:sym typeface="Times New Roman"/>
              </a:rPr>
              <a:t>Koukari</a:t>
            </a:r>
            <a:r>
              <a:rPr lang="en-US" sz="2200" b="1" dirty="0">
                <a:solidFill>
                  <a:schemeClr val="dk1"/>
                </a:solidFill>
                <a:latin typeface="Times New Roman"/>
                <a:ea typeface="Times New Roman"/>
                <a:cs typeface="Times New Roman"/>
                <a:sym typeface="Times New Roman"/>
              </a:rPr>
              <a:t> </a:t>
            </a:r>
            <a:r>
              <a:rPr lang="en-US" sz="2200" b="1" u="sng" dirty="0">
                <a:solidFill>
                  <a:schemeClr val="hlink"/>
                </a:solidFill>
                <a:latin typeface="Times New Roman"/>
                <a:ea typeface="Times New Roman"/>
                <a:cs typeface="Times New Roman"/>
                <a:sym typeface="Times New Roman"/>
                <a:hlinkClick r:id="rId6"/>
              </a:rPr>
              <a:t>koukarir@gtc.edu</a:t>
            </a:r>
            <a:endParaRPr sz="2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200" dirty="0">
                <a:solidFill>
                  <a:schemeClr val="dk1"/>
                </a:solidFill>
                <a:latin typeface="Times New Roman"/>
                <a:ea typeface="Times New Roman"/>
                <a:cs typeface="Times New Roman"/>
                <a:sym typeface="Times New Roman"/>
              </a:rPr>
              <a:t>Dean of Manufacturing, Engineering &amp; IT</a:t>
            </a:r>
            <a:endParaRPr sz="2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200" b="1" dirty="0">
                <a:solidFill>
                  <a:schemeClr val="dk1"/>
                </a:solidFill>
                <a:latin typeface="Times New Roman"/>
                <a:ea typeface="Times New Roman"/>
                <a:cs typeface="Times New Roman"/>
                <a:sym typeface="Times New Roman"/>
              </a:rPr>
              <a:t>Katie Graf </a:t>
            </a:r>
            <a:r>
              <a:rPr lang="en-US" sz="2200" b="1" u="sng" dirty="0">
                <a:solidFill>
                  <a:schemeClr val="hlink"/>
                </a:solidFill>
                <a:latin typeface="Times New Roman"/>
                <a:ea typeface="Times New Roman"/>
                <a:cs typeface="Times New Roman"/>
                <a:sym typeface="Times New Roman"/>
                <a:hlinkClick r:id="rId7"/>
              </a:rPr>
              <a:t>grafk@gtc.edu</a:t>
            </a:r>
            <a:r>
              <a:rPr lang="en-US" sz="2200" b="1" dirty="0">
                <a:solidFill>
                  <a:schemeClr val="dk1"/>
                </a:solidFill>
                <a:latin typeface="Times New Roman"/>
                <a:ea typeface="Times New Roman"/>
                <a:cs typeface="Times New Roman"/>
                <a:sym typeface="Times New Roman"/>
              </a:rPr>
              <a:t> </a:t>
            </a:r>
            <a:endParaRPr sz="2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200" dirty="0">
                <a:solidFill>
                  <a:schemeClr val="dk1"/>
                </a:solidFill>
                <a:latin typeface="Times New Roman"/>
                <a:ea typeface="Times New Roman"/>
                <a:cs typeface="Times New Roman"/>
                <a:sym typeface="Times New Roman"/>
              </a:rPr>
              <a:t>Director of High School Partnerships</a:t>
            </a:r>
            <a:endParaRPr sz="2200" i="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2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21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100" dirty="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457200" y="338881"/>
            <a:ext cx="8229600" cy="70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4050" b="1">
                <a:latin typeface="Times New Roman"/>
                <a:ea typeface="Times New Roman"/>
                <a:cs typeface="Times New Roman"/>
                <a:sym typeface="Times New Roman"/>
              </a:rPr>
              <a:t>Gateway Facts</a:t>
            </a:r>
            <a:endParaRPr/>
          </a:p>
        </p:txBody>
      </p:sp>
      <p:sp>
        <p:nvSpPr>
          <p:cNvPr id="76" name="Google Shape;76;p12"/>
          <p:cNvSpPr txBox="1"/>
          <p:nvPr/>
        </p:nvSpPr>
        <p:spPr>
          <a:xfrm>
            <a:off x="225900" y="5087225"/>
            <a:ext cx="8692200" cy="15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a:p>
        </p:txBody>
      </p:sp>
      <p:pic>
        <p:nvPicPr>
          <p:cNvPr id="77" name="Google Shape;77;p12"/>
          <p:cNvPicPr preferRelativeResize="0"/>
          <p:nvPr/>
        </p:nvPicPr>
        <p:blipFill>
          <a:blip r:embed="rId3">
            <a:alphaModFix/>
          </a:blip>
          <a:stretch>
            <a:fillRect/>
          </a:stretch>
        </p:blipFill>
        <p:spPr>
          <a:xfrm>
            <a:off x="152400" y="1201075"/>
            <a:ext cx="4538925" cy="4959825"/>
          </a:xfrm>
          <a:prstGeom prst="rect">
            <a:avLst/>
          </a:prstGeom>
          <a:noFill/>
          <a:ln>
            <a:noFill/>
          </a:ln>
        </p:spPr>
      </p:pic>
      <p:sp>
        <p:nvSpPr>
          <p:cNvPr id="78" name="Google Shape;78;p12"/>
          <p:cNvSpPr txBox="1"/>
          <p:nvPr/>
        </p:nvSpPr>
        <p:spPr>
          <a:xfrm>
            <a:off x="4505000" y="1201075"/>
            <a:ext cx="3935400" cy="48657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SzPts val="2300"/>
              <a:buFont typeface="Times New Roman"/>
              <a:buChar char="●"/>
            </a:pPr>
            <a:r>
              <a:rPr lang="en-US" sz="2300">
                <a:latin typeface="Times New Roman"/>
                <a:ea typeface="Times New Roman"/>
                <a:cs typeface="Times New Roman"/>
                <a:sym typeface="Times New Roman"/>
              </a:rPr>
              <a:t>One of 16 colleges in the Wisconsin Technical College System</a:t>
            </a:r>
            <a:endParaRPr sz="2300">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Char char="●"/>
            </a:pPr>
            <a:r>
              <a:rPr lang="en-US" sz="2300">
                <a:latin typeface="Times New Roman"/>
                <a:ea typeface="Times New Roman"/>
                <a:cs typeface="Times New Roman"/>
                <a:sym typeface="Times New Roman"/>
              </a:rPr>
              <a:t>Founded in 1911</a:t>
            </a:r>
            <a:endParaRPr sz="2300">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Char char="●"/>
            </a:pPr>
            <a:r>
              <a:rPr lang="en-US" sz="2300">
                <a:latin typeface="Times New Roman"/>
                <a:ea typeface="Times New Roman"/>
                <a:cs typeface="Times New Roman"/>
                <a:sym typeface="Times New Roman"/>
              </a:rPr>
              <a:t>Serve approximately 20,000 students annually</a:t>
            </a:r>
            <a:endParaRPr sz="2300">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Char char="●"/>
            </a:pPr>
            <a:r>
              <a:rPr lang="en-US" sz="2300">
                <a:latin typeface="Times New Roman"/>
                <a:ea typeface="Times New Roman"/>
                <a:cs typeface="Times New Roman"/>
                <a:sym typeface="Times New Roman"/>
              </a:rPr>
              <a:t>Three main campuses split across a tri-county district</a:t>
            </a:r>
            <a:endParaRPr sz="2300">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Char char="●"/>
            </a:pPr>
            <a:r>
              <a:rPr lang="en-US" sz="2300">
                <a:latin typeface="Times New Roman"/>
                <a:ea typeface="Times New Roman"/>
                <a:cs typeface="Times New Roman"/>
                <a:sym typeface="Times New Roman"/>
              </a:rPr>
              <a:t>Five discipline-specific technology centers</a:t>
            </a:r>
            <a:endParaRPr sz="2300">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Char char="●"/>
            </a:pPr>
            <a:r>
              <a:rPr lang="en-US" sz="2300">
                <a:latin typeface="Times New Roman"/>
                <a:ea typeface="Times New Roman"/>
                <a:cs typeface="Times New Roman"/>
                <a:sym typeface="Times New Roman"/>
              </a:rPr>
              <a:t>14 public school districts &amp; 9 private high schools</a:t>
            </a:r>
            <a:endParaRPr sz="2300">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Char char="●"/>
            </a:pPr>
            <a:r>
              <a:rPr lang="en-US" sz="2300">
                <a:latin typeface="Times New Roman"/>
                <a:ea typeface="Times New Roman"/>
                <a:cs typeface="Times New Roman"/>
                <a:sym typeface="Times New Roman"/>
              </a:rPr>
              <a:t>Guided Pathways School</a:t>
            </a:r>
            <a:endParaRPr sz="23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57200" y="338881"/>
            <a:ext cx="8229600" cy="70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4050" b="1">
                <a:latin typeface="Times New Roman"/>
                <a:ea typeface="Times New Roman"/>
                <a:cs typeface="Times New Roman"/>
                <a:sym typeface="Times New Roman"/>
              </a:rPr>
              <a:t>Gateway Supporting High Schools</a:t>
            </a:r>
            <a:endParaRPr/>
          </a:p>
        </p:txBody>
      </p:sp>
      <p:pic>
        <p:nvPicPr>
          <p:cNvPr id="85" name="Google Shape;85;p13"/>
          <p:cNvPicPr preferRelativeResize="0"/>
          <p:nvPr/>
        </p:nvPicPr>
        <p:blipFill>
          <a:blip r:embed="rId3">
            <a:alphaModFix/>
          </a:blip>
          <a:stretch>
            <a:fillRect/>
          </a:stretch>
        </p:blipFill>
        <p:spPr>
          <a:xfrm>
            <a:off x="2267925" y="1166231"/>
            <a:ext cx="4380559" cy="55045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383881"/>
            <a:ext cx="8229600" cy="70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200" b="1">
                <a:latin typeface="Times New Roman"/>
                <a:ea typeface="Times New Roman"/>
                <a:cs typeface="Times New Roman"/>
                <a:sym typeface="Times New Roman"/>
              </a:rPr>
              <a:t>High School Dual Credit Opportunities</a:t>
            </a:r>
            <a:endParaRPr sz="3200" b="1">
              <a:latin typeface="Times New Roman"/>
              <a:ea typeface="Times New Roman"/>
              <a:cs typeface="Times New Roman"/>
              <a:sym typeface="Times New Roman"/>
            </a:endParaRPr>
          </a:p>
          <a:p>
            <a:pPr marL="0" lvl="0" indent="0" algn="ctr" rtl="0">
              <a:spcBef>
                <a:spcPts val="0"/>
              </a:spcBef>
              <a:spcAft>
                <a:spcPts val="0"/>
              </a:spcAft>
              <a:buClr>
                <a:schemeClr val="dk1"/>
              </a:buClr>
              <a:buSzPts val="1800"/>
              <a:buFont typeface="Arial"/>
              <a:buNone/>
            </a:pPr>
            <a:r>
              <a:rPr lang="en-US" sz="3200" b="1">
                <a:latin typeface="Times New Roman"/>
                <a:ea typeface="Times New Roman"/>
                <a:cs typeface="Times New Roman"/>
                <a:sym typeface="Times New Roman"/>
              </a:rPr>
              <a:t>Path to Success</a:t>
            </a:r>
            <a:endParaRPr sz="3200" b="1">
              <a:latin typeface="Times New Roman"/>
              <a:ea typeface="Times New Roman"/>
              <a:cs typeface="Times New Roman"/>
              <a:sym typeface="Times New Roman"/>
            </a:endParaRPr>
          </a:p>
          <a:p>
            <a:pPr marL="0" lvl="0" indent="0" algn="ctr" rtl="0">
              <a:spcBef>
                <a:spcPts val="0"/>
              </a:spcBef>
              <a:spcAft>
                <a:spcPts val="0"/>
              </a:spcAft>
              <a:buNone/>
            </a:pPr>
            <a:endParaRPr sz="3750" b="1">
              <a:latin typeface="Times New Roman"/>
              <a:ea typeface="Times New Roman"/>
              <a:cs typeface="Times New Roman"/>
              <a:sym typeface="Times New Roman"/>
            </a:endParaRPr>
          </a:p>
        </p:txBody>
      </p:sp>
      <p:sp>
        <p:nvSpPr>
          <p:cNvPr id="92" name="Google Shape;92;p14"/>
          <p:cNvSpPr txBox="1">
            <a:spLocks noGrp="1"/>
          </p:cNvSpPr>
          <p:nvPr>
            <p:ph type="body" idx="1"/>
          </p:nvPr>
        </p:nvSpPr>
        <p:spPr>
          <a:xfrm>
            <a:off x="831600" y="3164775"/>
            <a:ext cx="7855200" cy="33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p:txBody>
      </p:sp>
      <p:sp>
        <p:nvSpPr>
          <p:cNvPr id="93" name="Google Shape;93;p14"/>
          <p:cNvSpPr txBox="1"/>
          <p:nvPr/>
        </p:nvSpPr>
        <p:spPr>
          <a:xfrm>
            <a:off x="171300" y="1437700"/>
            <a:ext cx="8002800" cy="4726200"/>
          </a:xfrm>
          <a:prstGeom prst="rect">
            <a:avLst/>
          </a:prstGeom>
          <a:noFill/>
          <a:ln>
            <a:noFill/>
          </a:ln>
        </p:spPr>
        <p:txBody>
          <a:bodyPr spcFirstLastPara="1" wrap="square" lIns="91425" tIns="91425" rIns="91425" bIns="91425" anchor="t" anchorCtr="0">
            <a:noAutofit/>
          </a:bodyPr>
          <a:lstStyle/>
          <a:p>
            <a:pPr marL="576072" lvl="0" indent="-464312" algn="l" rtl="0">
              <a:lnSpc>
                <a:spcPct val="115000"/>
              </a:lnSpc>
              <a:spcBef>
                <a:spcPts val="0"/>
              </a:spcBef>
              <a:spcAft>
                <a:spcPts val="0"/>
              </a:spcAft>
              <a:buClr>
                <a:schemeClr val="dk1"/>
              </a:buClr>
              <a:buSzPts val="2600"/>
              <a:buFont typeface="Noto Sans Symbols"/>
              <a:buAutoNum type="arabicPeriod"/>
            </a:pPr>
            <a:r>
              <a:rPr lang="en-US" sz="2600" b="1">
                <a:solidFill>
                  <a:schemeClr val="dk1"/>
                </a:solidFill>
                <a:latin typeface="Times New Roman"/>
                <a:ea typeface="Times New Roman"/>
                <a:cs typeface="Times New Roman"/>
                <a:sym typeface="Times New Roman"/>
              </a:rPr>
              <a:t>Transcripted Credit </a:t>
            </a:r>
            <a:endParaRPr sz="2600" b="1">
              <a:solidFill>
                <a:schemeClr val="dk1"/>
              </a:solidFill>
              <a:latin typeface="Times New Roman"/>
              <a:ea typeface="Times New Roman"/>
              <a:cs typeface="Times New Roman"/>
              <a:sym typeface="Times New Roman"/>
            </a:endParaRPr>
          </a:p>
          <a:p>
            <a:pPr marL="914400" lvl="1" indent="-393700" algn="l" rtl="0">
              <a:lnSpc>
                <a:spcPct val="115000"/>
              </a:lnSpc>
              <a:spcBef>
                <a:spcPts val="0"/>
              </a:spcBef>
              <a:spcAft>
                <a:spcPts val="0"/>
              </a:spcAft>
              <a:buClr>
                <a:schemeClr val="dk1"/>
              </a:buClr>
              <a:buSzPts val="2600"/>
              <a:buFont typeface="Times New Roman"/>
              <a:buChar char="○"/>
            </a:pPr>
            <a:r>
              <a:rPr lang="en-US" sz="2600">
                <a:solidFill>
                  <a:schemeClr val="dk1"/>
                </a:solidFill>
                <a:latin typeface="Times New Roman"/>
                <a:ea typeface="Times New Roman"/>
                <a:cs typeface="Times New Roman"/>
                <a:sym typeface="Times New Roman"/>
              </a:rPr>
              <a:t>Career Pathway Grants</a:t>
            </a:r>
            <a:endParaRPr sz="2600">
              <a:solidFill>
                <a:schemeClr val="dk1"/>
              </a:solidFill>
              <a:latin typeface="Times New Roman"/>
              <a:ea typeface="Times New Roman"/>
              <a:cs typeface="Times New Roman"/>
              <a:sym typeface="Times New Roman"/>
            </a:endParaRPr>
          </a:p>
          <a:p>
            <a:pPr marL="576072" lvl="0" indent="-464312" algn="l" rtl="0">
              <a:lnSpc>
                <a:spcPct val="115000"/>
              </a:lnSpc>
              <a:spcBef>
                <a:spcPts val="0"/>
              </a:spcBef>
              <a:spcAft>
                <a:spcPts val="0"/>
              </a:spcAft>
              <a:buClr>
                <a:schemeClr val="dk1"/>
              </a:buClr>
              <a:buSzPts val="2600"/>
              <a:buFont typeface="Noto Sans Symbols"/>
              <a:buAutoNum type="arabicPeriod"/>
            </a:pPr>
            <a:r>
              <a:rPr lang="en-US" sz="2600">
                <a:solidFill>
                  <a:schemeClr val="dk1"/>
                </a:solidFill>
                <a:latin typeface="Times New Roman"/>
                <a:ea typeface="Times New Roman"/>
                <a:cs typeface="Times New Roman"/>
                <a:sym typeface="Times New Roman"/>
              </a:rPr>
              <a:t>Advanced Standing</a:t>
            </a:r>
            <a:endParaRPr sz="2600">
              <a:solidFill>
                <a:schemeClr val="dk1"/>
              </a:solidFill>
              <a:latin typeface="Times New Roman"/>
              <a:ea typeface="Times New Roman"/>
              <a:cs typeface="Times New Roman"/>
              <a:sym typeface="Times New Roman"/>
            </a:endParaRPr>
          </a:p>
          <a:p>
            <a:pPr marL="576072" lvl="0" indent="-464312" algn="l" rtl="0">
              <a:lnSpc>
                <a:spcPct val="115000"/>
              </a:lnSpc>
              <a:spcBef>
                <a:spcPts val="0"/>
              </a:spcBef>
              <a:spcAft>
                <a:spcPts val="0"/>
              </a:spcAft>
              <a:buClr>
                <a:schemeClr val="dk1"/>
              </a:buClr>
              <a:buSzPts val="2600"/>
              <a:buFont typeface="Noto Sans Symbols"/>
              <a:buAutoNum type="arabicPeriod"/>
            </a:pPr>
            <a:r>
              <a:rPr lang="en-US" sz="2600">
                <a:solidFill>
                  <a:schemeClr val="dk1"/>
                </a:solidFill>
                <a:latin typeface="Times New Roman"/>
                <a:ea typeface="Times New Roman"/>
                <a:cs typeface="Times New Roman"/>
                <a:sym typeface="Times New Roman"/>
              </a:rPr>
              <a:t>Start College Now </a:t>
            </a:r>
            <a:endParaRPr sz="2600">
              <a:solidFill>
                <a:schemeClr val="dk1"/>
              </a:solidFill>
              <a:latin typeface="Times New Roman"/>
              <a:ea typeface="Times New Roman"/>
              <a:cs typeface="Times New Roman"/>
              <a:sym typeface="Times New Roman"/>
            </a:endParaRPr>
          </a:p>
          <a:p>
            <a:pPr marL="576072" lvl="0" indent="-464312" algn="l" rtl="0">
              <a:lnSpc>
                <a:spcPct val="115000"/>
              </a:lnSpc>
              <a:spcBef>
                <a:spcPts val="0"/>
              </a:spcBef>
              <a:spcAft>
                <a:spcPts val="0"/>
              </a:spcAft>
              <a:buClr>
                <a:schemeClr val="dk1"/>
              </a:buClr>
              <a:buSzPts val="2600"/>
              <a:buFont typeface="Noto Sans Symbols"/>
              <a:buAutoNum type="arabicPeriod"/>
            </a:pPr>
            <a:r>
              <a:rPr lang="en-US" sz="2600" b="1">
                <a:solidFill>
                  <a:schemeClr val="dk1"/>
                </a:solidFill>
                <a:latin typeface="Times New Roman"/>
                <a:ea typeface="Times New Roman"/>
                <a:cs typeface="Times New Roman"/>
                <a:sym typeface="Times New Roman"/>
              </a:rPr>
              <a:t>Contract For Service (38.14)</a:t>
            </a:r>
            <a:endParaRPr sz="2600" b="1">
              <a:solidFill>
                <a:schemeClr val="dk1"/>
              </a:solidFill>
              <a:latin typeface="Times New Roman"/>
              <a:ea typeface="Times New Roman"/>
              <a:cs typeface="Times New Roman"/>
              <a:sym typeface="Times New Roman"/>
            </a:endParaRPr>
          </a:p>
          <a:p>
            <a:pPr marL="576072" lvl="0" indent="-464312" algn="l" rtl="0">
              <a:lnSpc>
                <a:spcPct val="115000"/>
              </a:lnSpc>
              <a:spcBef>
                <a:spcPts val="0"/>
              </a:spcBef>
              <a:spcAft>
                <a:spcPts val="0"/>
              </a:spcAft>
              <a:buClr>
                <a:schemeClr val="dk1"/>
              </a:buClr>
              <a:buSzPts val="2600"/>
              <a:buFont typeface="Noto Sans Symbols"/>
              <a:buAutoNum type="arabicPeriod"/>
            </a:pPr>
            <a:r>
              <a:rPr lang="en-US" sz="2600">
                <a:solidFill>
                  <a:schemeClr val="dk1"/>
                </a:solidFill>
                <a:latin typeface="Times New Roman"/>
                <a:ea typeface="Times New Roman"/>
                <a:cs typeface="Times New Roman"/>
                <a:sym typeface="Times New Roman"/>
              </a:rPr>
              <a:t>High School Academies </a:t>
            </a:r>
            <a:endParaRPr sz="2600">
              <a:solidFill>
                <a:schemeClr val="dk1"/>
              </a:solidFill>
              <a:latin typeface="Times New Roman"/>
              <a:ea typeface="Times New Roman"/>
              <a:cs typeface="Times New Roman"/>
              <a:sym typeface="Times New Roman"/>
            </a:endParaRPr>
          </a:p>
          <a:p>
            <a:pPr marL="914400" lvl="1" indent="-393700" algn="l" rtl="0">
              <a:lnSpc>
                <a:spcPct val="115000"/>
              </a:lnSpc>
              <a:spcBef>
                <a:spcPts val="0"/>
              </a:spcBef>
              <a:spcAft>
                <a:spcPts val="0"/>
              </a:spcAft>
              <a:buClr>
                <a:schemeClr val="dk1"/>
              </a:buClr>
              <a:buSzPts val="2600"/>
              <a:buFont typeface="Times New Roman"/>
              <a:buChar char="○"/>
            </a:pPr>
            <a:r>
              <a:rPr lang="en-US" sz="2600">
                <a:solidFill>
                  <a:schemeClr val="dk1"/>
                </a:solidFill>
                <a:latin typeface="Times New Roman"/>
                <a:ea typeface="Times New Roman"/>
                <a:cs typeface="Times New Roman"/>
                <a:sym typeface="Times New Roman"/>
              </a:rPr>
              <a:t>Grant Funded or 38.14 Contracts</a:t>
            </a:r>
            <a:endParaRPr sz="2600">
              <a:solidFill>
                <a:schemeClr val="dk1"/>
              </a:solidFill>
              <a:latin typeface="Times New Roman"/>
              <a:ea typeface="Times New Roman"/>
              <a:cs typeface="Times New Roman"/>
              <a:sym typeface="Times New Roman"/>
            </a:endParaRPr>
          </a:p>
          <a:p>
            <a:pPr marL="576072" lvl="0" indent="-464312" algn="l" rtl="0">
              <a:lnSpc>
                <a:spcPct val="115000"/>
              </a:lnSpc>
              <a:spcBef>
                <a:spcPts val="0"/>
              </a:spcBef>
              <a:spcAft>
                <a:spcPts val="0"/>
              </a:spcAft>
              <a:buClr>
                <a:schemeClr val="dk1"/>
              </a:buClr>
              <a:buSzPts val="2600"/>
              <a:buFont typeface="Times New Roman"/>
              <a:buAutoNum type="arabicPeriod"/>
            </a:pPr>
            <a:r>
              <a:rPr lang="en-US" sz="2600">
                <a:solidFill>
                  <a:schemeClr val="dk1"/>
                </a:solidFill>
                <a:latin typeface="Times New Roman"/>
                <a:ea typeface="Times New Roman"/>
                <a:cs typeface="Times New Roman"/>
                <a:sym typeface="Times New Roman"/>
              </a:rPr>
              <a:t>Youth Apprenticeship</a:t>
            </a:r>
            <a:endParaRPr sz="2600">
              <a:solidFill>
                <a:schemeClr val="dk1"/>
              </a:solidFill>
              <a:latin typeface="Times New Roman"/>
              <a:ea typeface="Times New Roman"/>
              <a:cs typeface="Times New Roman"/>
              <a:sym typeface="Times New Roman"/>
            </a:endParaRPr>
          </a:p>
          <a:p>
            <a:pPr marL="576072" lvl="0" indent="-464312" algn="l" rtl="0">
              <a:lnSpc>
                <a:spcPct val="115000"/>
              </a:lnSpc>
              <a:spcBef>
                <a:spcPts val="0"/>
              </a:spcBef>
              <a:spcAft>
                <a:spcPts val="0"/>
              </a:spcAft>
              <a:buClr>
                <a:schemeClr val="dk1"/>
              </a:buClr>
              <a:buSzPts val="2600"/>
              <a:buFont typeface="Noto Sans Symbols"/>
              <a:buAutoNum type="arabicPeriod"/>
            </a:pPr>
            <a:r>
              <a:rPr lang="en-US" sz="2600">
                <a:solidFill>
                  <a:schemeClr val="dk1"/>
                </a:solidFill>
                <a:latin typeface="Times New Roman"/>
                <a:ea typeface="Times New Roman"/>
                <a:cs typeface="Times New Roman"/>
                <a:sym typeface="Times New Roman"/>
              </a:rPr>
              <a:t>VANguard (Distance Learning)</a:t>
            </a:r>
            <a:endParaRPr sz="18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94" name="Google Shape;94;p14"/>
          <p:cNvPicPr preferRelativeResize="0"/>
          <p:nvPr/>
        </p:nvPicPr>
        <p:blipFill rotWithShape="1">
          <a:blip r:embed="rId3">
            <a:alphaModFix/>
          </a:blip>
          <a:srcRect/>
          <a:stretch/>
        </p:blipFill>
        <p:spPr>
          <a:xfrm>
            <a:off x="6164200" y="4458675"/>
            <a:ext cx="2687700" cy="201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457200" y="383881"/>
            <a:ext cx="8229600" cy="70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200" b="1">
                <a:latin typeface="Times New Roman"/>
                <a:ea typeface="Times New Roman"/>
                <a:cs typeface="Times New Roman"/>
                <a:sym typeface="Times New Roman"/>
              </a:rPr>
              <a:t>Gateway District Dual Credit</a:t>
            </a:r>
            <a:endParaRPr sz="3750" b="1">
              <a:latin typeface="Times New Roman"/>
              <a:ea typeface="Times New Roman"/>
              <a:cs typeface="Times New Roman"/>
              <a:sym typeface="Times New Roman"/>
            </a:endParaRPr>
          </a:p>
          <a:p>
            <a:pPr marL="0" lvl="0" indent="0" algn="ctr" rtl="0">
              <a:spcBef>
                <a:spcPts val="0"/>
              </a:spcBef>
              <a:spcAft>
                <a:spcPts val="0"/>
              </a:spcAft>
              <a:buNone/>
            </a:pPr>
            <a:endParaRPr sz="3750" b="1">
              <a:latin typeface="Times New Roman"/>
              <a:ea typeface="Times New Roman"/>
              <a:cs typeface="Times New Roman"/>
              <a:sym typeface="Times New Roman"/>
            </a:endParaRPr>
          </a:p>
        </p:txBody>
      </p:sp>
      <p:sp>
        <p:nvSpPr>
          <p:cNvPr id="101" name="Google Shape;101;p15"/>
          <p:cNvSpPr txBox="1">
            <a:spLocks noGrp="1"/>
          </p:cNvSpPr>
          <p:nvPr>
            <p:ph type="body" idx="1"/>
          </p:nvPr>
        </p:nvSpPr>
        <p:spPr>
          <a:xfrm>
            <a:off x="831600" y="3164775"/>
            <a:ext cx="7855200" cy="33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p:txBody>
      </p:sp>
      <p:pic>
        <p:nvPicPr>
          <p:cNvPr id="102" name="Google Shape;102;p15"/>
          <p:cNvPicPr preferRelativeResize="0"/>
          <p:nvPr/>
        </p:nvPicPr>
        <p:blipFill rotWithShape="1">
          <a:blip r:embed="rId3">
            <a:alphaModFix/>
          </a:blip>
          <a:srcRect/>
          <a:stretch/>
        </p:blipFill>
        <p:spPr>
          <a:xfrm>
            <a:off x="6961975" y="4998200"/>
            <a:ext cx="2075899" cy="1554550"/>
          </a:xfrm>
          <a:prstGeom prst="rect">
            <a:avLst/>
          </a:prstGeom>
          <a:noFill/>
          <a:ln>
            <a:noFill/>
          </a:ln>
        </p:spPr>
      </p:pic>
      <p:pic>
        <p:nvPicPr>
          <p:cNvPr id="103" name="Google Shape;103;p15"/>
          <p:cNvPicPr preferRelativeResize="0"/>
          <p:nvPr/>
        </p:nvPicPr>
        <p:blipFill>
          <a:blip r:embed="rId4">
            <a:alphaModFix/>
          </a:blip>
          <a:stretch>
            <a:fillRect/>
          </a:stretch>
        </p:blipFill>
        <p:spPr>
          <a:xfrm>
            <a:off x="1329000" y="1187967"/>
            <a:ext cx="6322025" cy="4084600"/>
          </a:xfrm>
          <a:prstGeom prst="rect">
            <a:avLst/>
          </a:prstGeom>
          <a:noFill/>
          <a:ln>
            <a:noFill/>
          </a:ln>
        </p:spPr>
      </p:pic>
      <p:pic>
        <p:nvPicPr>
          <p:cNvPr id="104" name="Google Shape;104;p15"/>
          <p:cNvPicPr preferRelativeResize="0"/>
          <p:nvPr/>
        </p:nvPicPr>
        <p:blipFill>
          <a:blip r:embed="rId5">
            <a:alphaModFix/>
          </a:blip>
          <a:stretch>
            <a:fillRect/>
          </a:stretch>
        </p:blipFill>
        <p:spPr>
          <a:xfrm>
            <a:off x="2498538" y="5366863"/>
            <a:ext cx="4010025" cy="1095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457200" y="383881"/>
            <a:ext cx="8229600" cy="70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200" b="1">
                <a:latin typeface="Times New Roman"/>
                <a:ea typeface="Times New Roman"/>
                <a:cs typeface="Times New Roman"/>
                <a:sym typeface="Times New Roman"/>
              </a:rPr>
              <a:t>LakeView Academy History</a:t>
            </a:r>
            <a:endParaRPr sz="3200" b="1">
              <a:latin typeface="Times New Roman"/>
              <a:ea typeface="Times New Roman"/>
              <a:cs typeface="Times New Roman"/>
              <a:sym typeface="Times New Roman"/>
            </a:endParaRPr>
          </a:p>
          <a:p>
            <a:pPr marL="0" lvl="0" indent="0" algn="ctr" rtl="0">
              <a:spcBef>
                <a:spcPts val="0"/>
              </a:spcBef>
              <a:spcAft>
                <a:spcPts val="0"/>
              </a:spcAft>
              <a:buClr>
                <a:srgbClr val="FFC000"/>
              </a:buClr>
              <a:buFont typeface="Times New Roman"/>
              <a:buNone/>
            </a:pPr>
            <a:endParaRPr sz="3600" b="1">
              <a:latin typeface="Times New Roman"/>
              <a:ea typeface="Times New Roman"/>
              <a:cs typeface="Times New Roman"/>
              <a:sym typeface="Times New Roman"/>
            </a:endParaRPr>
          </a:p>
          <a:p>
            <a:pPr marL="0" lvl="0" indent="0" algn="ctr" rtl="0">
              <a:spcBef>
                <a:spcPts val="0"/>
              </a:spcBef>
              <a:spcAft>
                <a:spcPts val="0"/>
              </a:spcAft>
              <a:buClr>
                <a:schemeClr val="dk1"/>
              </a:buClr>
              <a:buSzPts val="1800"/>
              <a:buFont typeface="Arial"/>
              <a:buNone/>
            </a:pPr>
            <a:endParaRPr sz="3200" b="1">
              <a:latin typeface="Times New Roman"/>
              <a:ea typeface="Times New Roman"/>
              <a:cs typeface="Times New Roman"/>
              <a:sym typeface="Times New Roman"/>
            </a:endParaRPr>
          </a:p>
          <a:p>
            <a:pPr marL="0" lvl="0" indent="0" algn="ctr" rtl="0">
              <a:spcBef>
                <a:spcPts val="0"/>
              </a:spcBef>
              <a:spcAft>
                <a:spcPts val="0"/>
              </a:spcAft>
              <a:buNone/>
            </a:pPr>
            <a:endParaRPr sz="3750" b="1">
              <a:latin typeface="Times New Roman"/>
              <a:ea typeface="Times New Roman"/>
              <a:cs typeface="Times New Roman"/>
              <a:sym typeface="Times New Roman"/>
            </a:endParaRPr>
          </a:p>
        </p:txBody>
      </p:sp>
      <p:sp>
        <p:nvSpPr>
          <p:cNvPr id="111" name="Google Shape;111;p16"/>
          <p:cNvSpPr txBox="1">
            <a:spLocks noGrp="1"/>
          </p:cNvSpPr>
          <p:nvPr>
            <p:ph type="body" idx="1"/>
          </p:nvPr>
        </p:nvSpPr>
        <p:spPr>
          <a:xfrm>
            <a:off x="831600" y="3164775"/>
            <a:ext cx="7855200" cy="33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p:txBody>
      </p:sp>
      <p:sp>
        <p:nvSpPr>
          <p:cNvPr id="112" name="Google Shape;112;p16"/>
          <p:cNvSpPr txBox="1"/>
          <p:nvPr/>
        </p:nvSpPr>
        <p:spPr>
          <a:xfrm>
            <a:off x="171300" y="1437700"/>
            <a:ext cx="8515500" cy="472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600">
              <a:solidFill>
                <a:schemeClr val="dk1"/>
              </a:solidFill>
              <a:latin typeface="Times New Roman"/>
              <a:ea typeface="Times New Roman"/>
              <a:cs typeface="Times New Roman"/>
              <a:sym typeface="Times New Roman"/>
            </a:endParaRPr>
          </a:p>
        </p:txBody>
      </p:sp>
      <p:sp>
        <p:nvSpPr>
          <p:cNvPr id="113" name="Google Shape;113;p16"/>
          <p:cNvSpPr txBox="1"/>
          <p:nvPr/>
        </p:nvSpPr>
        <p:spPr>
          <a:xfrm>
            <a:off x="228600" y="1022900"/>
            <a:ext cx="8515500" cy="5509800"/>
          </a:xfrm>
          <a:prstGeom prst="rect">
            <a:avLst/>
          </a:prstGeom>
          <a:noFill/>
          <a:ln>
            <a:noFill/>
          </a:ln>
        </p:spPr>
        <p:txBody>
          <a:bodyPr spcFirstLastPara="1" wrap="square" lIns="91425" tIns="91425" rIns="91425" bIns="91425" anchor="t" anchorCtr="0">
            <a:noAutofit/>
          </a:bodyPr>
          <a:lstStyle/>
          <a:p>
            <a:pPr marL="45720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Started in 2007</a:t>
            </a:r>
            <a:endParaRPr sz="2200">
              <a:latin typeface="Times New Roman"/>
              <a:ea typeface="Times New Roman"/>
              <a:cs typeface="Times New Roman"/>
              <a:sym typeface="Times New Roman"/>
            </a:endParaRPr>
          </a:p>
          <a:p>
            <a:pPr marL="457200" lvl="0" indent="0" algn="l" rtl="0">
              <a:lnSpc>
                <a:spcPct val="90000"/>
              </a:lnSpc>
              <a:spcBef>
                <a:spcPts val="0"/>
              </a:spcBef>
              <a:spcAft>
                <a:spcPts val="0"/>
              </a:spcAft>
              <a:buNone/>
            </a:pPr>
            <a:endParaRPr sz="2200">
              <a:latin typeface="Times New Roman"/>
              <a:ea typeface="Times New Roman"/>
              <a:cs typeface="Times New Roman"/>
              <a:sym typeface="Times New Roman"/>
            </a:endParaRPr>
          </a:p>
          <a:p>
            <a:pPr marL="45720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LakeView Academy serves as our model</a:t>
            </a:r>
            <a:endParaRPr sz="2200">
              <a:latin typeface="Times New Roman"/>
              <a:ea typeface="Times New Roman"/>
              <a:cs typeface="Times New Roman"/>
              <a:sym typeface="Times New Roman"/>
            </a:endParaRPr>
          </a:p>
          <a:p>
            <a:pPr marL="457200" lvl="0" indent="0" algn="l" rtl="0">
              <a:lnSpc>
                <a:spcPct val="90000"/>
              </a:lnSpc>
              <a:spcBef>
                <a:spcPts val="0"/>
              </a:spcBef>
              <a:spcAft>
                <a:spcPts val="0"/>
              </a:spcAft>
              <a:buNone/>
            </a:pPr>
            <a:endParaRPr sz="2200">
              <a:latin typeface="Times New Roman"/>
              <a:ea typeface="Times New Roman"/>
              <a:cs typeface="Times New Roman"/>
              <a:sym typeface="Times New Roman"/>
            </a:endParaRPr>
          </a:p>
          <a:p>
            <a:pPr marL="45720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Lessons learned in first two years:</a:t>
            </a:r>
            <a:endParaRPr sz="2200">
              <a:latin typeface="Times New Roman"/>
              <a:ea typeface="Times New Roman"/>
              <a:cs typeface="Times New Roman"/>
              <a:sym typeface="Times New Roman"/>
            </a:endParaRPr>
          </a:p>
          <a:p>
            <a:pPr marL="914400" lvl="1"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English/Math</a:t>
            </a:r>
            <a:endParaRPr sz="2200">
              <a:latin typeface="Times New Roman"/>
              <a:ea typeface="Times New Roman"/>
              <a:cs typeface="Times New Roman"/>
              <a:sym typeface="Times New Roman"/>
            </a:endParaRPr>
          </a:p>
          <a:p>
            <a:pPr marL="914400" lvl="1"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Calendars</a:t>
            </a:r>
            <a:endParaRPr sz="2200">
              <a:latin typeface="Times New Roman"/>
              <a:ea typeface="Times New Roman"/>
              <a:cs typeface="Times New Roman"/>
              <a:sym typeface="Times New Roman"/>
            </a:endParaRPr>
          </a:p>
          <a:p>
            <a:pPr marL="457200" lvl="0" indent="0" algn="l" rtl="0">
              <a:lnSpc>
                <a:spcPct val="90000"/>
              </a:lnSpc>
              <a:spcBef>
                <a:spcPts val="0"/>
              </a:spcBef>
              <a:spcAft>
                <a:spcPts val="0"/>
              </a:spcAft>
              <a:buNone/>
            </a:pPr>
            <a:endParaRPr sz="2200">
              <a:latin typeface="Times New Roman"/>
              <a:ea typeface="Times New Roman"/>
              <a:cs typeface="Times New Roman"/>
              <a:sym typeface="Times New Roman"/>
            </a:endParaRPr>
          </a:p>
          <a:p>
            <a:pPr marL="457200" lvl="0" indent="-368300" algn="l" rtl="0">
              <a:lnSpc>
                <a:spcPct val="90000"/>
              </a:lnSpc>
              <a:spcBef>
                <a:spcPts val="0"/>
              </a:spcBef>
              <a:spcAft>
                <a:spcPts val="0"/>
              </a:spcAft>
              <a:buSzPts val="2200"/>
              <a:buFont typeface="Times New Roman"/>
              <a:buChar char="●"/>
            </a:pPr>
            <a:r>
              <a:rPr lang="en-US" sz="2200">
                <a:latin typeface="Times New Roman"/>
                <a:ea typeface="Times New Roman"/>
                <a:cs typeface="Times New Roman"/>
                <a:sym typeface="Times New Roman"/>
              </a:rPr>
              <a:t>Two full time faculty &amp; one part-time faculty</a:t>
            </a:r>
            <a:endParaRPr sz="2200">
              <a:latin typeface="Times New Roman"/>
              <a:ea typeface="Times New Roman"/>
              <a:cs typeface="Times New Roman"/>
              <a:sym typeface="Times New Roman"/>
            </a:endParaRPr>
          </a:p>
          <a:p>
            <a:pPr marL="457200" lvl="0" indent="0" algn="l" rtl="0">
              <a:lnSpc>
                <a:spcPct val="90000"/>
              </a:lnSpc>
              <a:spcBef>
                <a:spcPts val="0"/>
              </a:spcBef>
              <a:spcAft>
                <a:spcPts val="0"/>
              </a:spcAft>
              <a:buNone/>
            </a:pPr>
            <a:endParaRPr sz="220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2400">
              <a:latin typeface="Calibri"/>
              <a:ea typeface="Calibri"/>
              <a:cs typeface="Calibri"/>
              <a:sym typeface="Calibri"/>
            </a:endParaRPr>
          </a:p>
          <a:p>
            <a:pPr marL="0" lvl="0" indent="0" algn="l" rtl="0">
              <a:lnSpc>
                <a:spcPct val="90000"/>
              </a:lnSpc>
              <a:spcBef>
                <a:spcPts val="0"/>
              </a:spcBef>
              <a:spcAft>
                <a:spcPts val="0"/>
              </a:spcAft>
              <a:buNone/>
            </a:pPr>
            <a:endParaRPr sz="24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457200" y="383881"/>
            <a:ext cx="8229600" cy="70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200" b="1">
                <a:latin typeface="Times New Roman"/>
                <a:ea typeface="Times New Roman"/>
                <a:cs typeface="Times New Roman"/>
                <a:sym typeface="Times New Roman"/>
              </a:rPr>
              <a:t>LakeView Academy Articulation Agreements</a:t>
            </a:r>
            <a:endParaRPr sz="3200" b="1">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3200" b="1">
                <a:latin typeface="Times New Roman"/>
                <a:ea typeface="Times New Roman"/>
                <a:cs typeface="Times New Roman"/>
                <a:sym typeface="Times New Roman"/>
              </a:rPr>
              <a:t>2020-2021</a:t>
            </a:r>
            <a:endParaRPr sz="3200" b="1">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endParaRPr sz="3200" b="1">
              <a:latin typeface="Times New Roman"/>
              <a:ea typeface="Times New Roman"/>
              <a:cs typeface="Times New Roman"/>
              <a:sym typeface="Times New Roman"/>
            </a:endParaRPr>
          </a:p>
          <a:p>
            <a:pPr marL="0" lvl="0" indent="0" algn="ctr" rtl="0">
              <a:spcBef>
                <a:spcPts val="0"/>
              </a:spcBef>
              <a:spcAft>
                <a:spcPts val="0"/>
              </a:spcAft>
              <a:buClr>
                <a:srgbClr val="FFC000"/>
              </a:buClr>
              <a:buFont typeface="Times New Roman"/>
              <a:buNone/>
            </a:pPr>
            <a:endParaRPr sz="3600" b="1">
              <a:latin typeface="Times New Roman"/>
              <a:ea typeface="Times New Roman"/>
              <a:cs typeface="Times New Roman"/>
              <a:sym typeface="Times New Roman"/>
            </a:endParaRPr>
          </a:p>
          <a:p>
            <a:pPr marL="0" lvl="0" indent="0" algn="ctr" rtl="0">
              <a:spcBef>
                <a:spcPts val="0"/>
              </a:spcBef>
              <a:spcAft>
                <a:spcPts val="0"/>
              </a:spcAft>
              <a:buClr>
                <a:schemeClr val="dk1"/>
              </a:buClr>
              <a:buSzPts val="1800"/>
              <a:buFont typeface="Arial"/>
              <a:buNone/>
            </a:pPr>
            <a:endParaRPr sz="3200" b="1">
              <a:latin typeface="Times New Roman"/>
              <a:ea typeface="Times New Roman"/>
              <a:cs typeface="Times New Roman"/>
              <a:sym typeface="Times New Roman"/>
            </a:endParaRPr>
          </a:p>
          <a:p>
            <a:pPr marL="0" lvl="0" indent="0" algn="ctr" rtl="0">
              <a:spcBef>
                <a:spcPts val="0"/>
              </a:spcBef>
              <a:spcAft>
                <a:spcPts val="0"/>
              </a:spcAft>
              <a:buNone/>
            </a:pPr>
            <a:endParaRPr sz="3750" b="1">
              <a:latin typeface="Times New Roman"/>
              <a:ea typeface="Times New Roman"/>
              <a:cs typeface="Times New Roman"/>
              <a:sym typeface="Times New Roman"/>
            </a:endParaRPr>
          </a:p>
        </p:txBody>
      </p:sp>
      <p:sp>
        <p:nvSpPr>
          <p:cNvPr id="120" name="Google Shape;120;p17"/>
          <p:cNvSpPr txBox="1">
            <a:spLocks noGrp="1"/>
          </p:cNvSpPr>
          <p:nvPr>
            <p:ph type="body" idx="1"/>
          </p:nvPr>
        </p:nvSpPr>
        <p:spPr>
          <a:xfrm>
            <a:off x="831600" y="3164775"/>
            <a:ext cx="7855200" cy="33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p:txBody>
      </p:sp>
      <p:sp>
        <p:nvSpPr>
          <p:cNvPr id="121" name="Google Shape;121;p17"/>
          <p:cNvSpPr txBox="1"/>
          <p:nvPr/>
        </p:nvSpPr>
        <p:spPr>
          <a:xfrm>
            <a:off x="171300" y="1437700"/>
            <a:ext cx="8515500" cy="472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600">
              <a:solidFill>
                <a:schemeClr val="dk1"/>
              </a:solidFill>
              <a:latin typeface="Times New Roman"/>
              <a:ea typeface="Times New Roman"/>
              <a:cs typeface="Times New Roman"/>
              <a:sym typeface="Times New Roman"/>
            </a:endParaRPr>
          </a:p>
        </p:txBody>
      </p:sp>
      <p:sp>
        <p:nvSpPr>
          <p:cNvPr id="122" name="Google Shape;122;p17"/>
          <p:cNvSpPr txBox="1"/>
          <p:nvPr/>
        </p:nvSpPr>
        <p:spPr>
          <a:xfrm>
            <a:off x="228600" y="1237025"/>
            <a:ext cx="8515500" cy="5295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20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220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2400">
              <a:latin typeface="Calibri"/>
              <a:ea typeface="Calibri"/>
              <a:cs typeface="Calibri"/>
              <a:sym typeface="Calibri"/>
            </a:endParaRPr>
          </a:p>
          <a:p>
            <a:pPr marL="0" lvl="0" indent="0" algn="l" rtl="0">
              <a:lnSpc>
                <a:spcPct val="90000"/>
              </a:lnSpc>
              <a:spcBef>
                <a:spcPts val="0"/>
              </a:spcBef>
              <a:spcAft>
                <a:spcPts val="0"/>
              </a:spcAft>
              <a:buNone/>
            </a:pPr>
            <a:endParaRPr sz="2400">
              <a:latin typeface="Calibri"/>
              <a:ea typeface="Calibri"/>
              <a:cs typeface="Calibri"/>
              <a:sym typeface="Calibri"/>
            </a:endParaRPr>
          </a:p>
        </p:txBody>
      </p:sp>
      <p:pic>
        <p:nvPicPr>
          <p:cNvPr id="123" name="Google Shape;123;p17"/>
          <p:cNvPicPr preferRelativeResize="0"/>
          <p:nvPr/>
        </p:nvPicPr>
        <p:blipFill>
          <a:blip r:embed="rId3">
            <a:alphaModFix/>
          </a:blip>
          <a:stretch>
            <a:fillRect/>
          </a:stretch>
        </p:blipFill>
        <p:spPr>
          <a:xfrm>
            <a:off x="111150" y="1420875"/>
            <a:ext cx="8968100" cy="5050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457200" y="383881"/>
            <a:ext cx="8229600" cy="70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200" b="1">
                <a:latin typeface="Times New Roman"/>
                <a:ea typeface="Times New Roman"/>
                <a:cs typeface="Times New Roman"/>
                <a:sym typeface="Times New Roman"/>
              </a:rPr>
              <a:t>LakeView Academy Program Overview</a:t>
            </a:r>
            <a:endParaRPr sz="3200" b="1">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endParaRPr sz="3200" b="1">
              <a:latin typeface="Times New Roman"/>
              <a:ea typeface="Times New Roman"/>
              <a:cs typeface="Times New Roman"/>
              <a:sym typeface="Times New Roman"/>
            </a:endParaRPr>
          </a:p>
          <a:p>
            <a:pPr marL="0" lvl="0" indent="0" algn="ctr" rtl="0">
              <a:spcBef>
                <a:spcPts val="0"/>
              </a:spcBef>
              <a:spcAft>
                <a:spcPts val="0"/>
              </a:spcAft>
              <a:buClr>
                <a:srgbClr val="FFC000"/>
              </a:buClr>
              <a:buFont typeface="Times New Roman"/>
              <a:buNone/>
            </a:pPr>
            <a:endParaRPr sz="3600" b="1">
              <a:latin typeface="Times New Roman"/>
              <a:ea typeface="Times New Roman"/>
              <a:cs typeface="Times New Roman"/>
              <a:sym typeface="Times New Roman"/>
            </a:endParaRPr>
          </a:p>
          <a:p>
            <a:pPr marL="0" lvl="0" indent="0" algn="ctr" rtl="0">
              <a:spcBef>
                <a:spcPts val="0"/>
              </a:spcBef>
              <a:spcAft>
                <a:spcPts val="0"/>
              </a:spcAft>
              <a:buClr>
                <a:schemeClr val="dk1"/>
              </a:buClr>
              <a:buSzPts val="1800"/>
              <a:buFont typeface="Arial"/>
              <a:buNone/>
            </a:pPr>
            <a:endParaRPr sz="3200" b="1">
              <a:latin typeface="Times New Roman"/>
              <a:ea typeface="Times New Roman"/>
              <a:cs typeface="Times New Roman"/>
              <a:sym typeface="Times New Roman"/>
            </a:endParaRPr>
          </a:p>
          <a:p>
            <a:pPr marL="0" lvl="0" indent="0" algn="ctr" rtl="0">
              <a:spcBef>
                <a:spcPts val="0"/>
              </a:spcBef>
              <a:spcAft>
                <a:spcPts val="0"/>
              </a:spcAft>
              <a:buNone/>
            </a:pPr>
            <a:endParaRPr sz="3750" b="1">
              <a:latin typeface="Times New Roman"/>
              <a:ea typeface="Times New Roman"/>
              <a:cs typeface="Times New Roman"/>
              <a:sym typeface="Times New Roman"/>
            </a:endParaRPr>
          </a:p>
        </p:txBody>
      </p:sp>
      <p:sp>
        <p:nvSpPr>
          <p:cNvPr id="130" name="Google Shape;130;p18"/>
          <p:cNvSpPr txBox="1">
            <a:spLocks noGrp="1"/>
          </p:cNvSpPr>
          <p:nvPr>
            <p:ph type="body" idx="1"/>
          </p:nvPr>
        </p:nvSpPr>
        <p:spPr>
          <a:xfrm>
            <a:off x="831600" y="3164775"/>
            <a:ext cx="7855200" cy="33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p:txBody>
      </p:sp>
      <p:sp>
        <p:nvSpPr>
          <p:cNvPr id="131" name="Google Shape;131;p18"/>
          <p:cNvSpPr txBox="1"/>
          <p:nvPr/>
        </p:nvSpPr>
        <p:spPr>
          <a:xfrm>
            <a:off x="171300" y="1437700"/>
            <a:ext cx="8515500" cy="472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600">
              <a:solidFill>
                <a:schemeClr val="dk1"/>
              </a:solidFill>
              <a:latin typeface="Times New Roman"/>
              <a:ea typeface="Times New Roman"/>
              <a:cs typeface="Times New Roman"/>
              <a:sym typeface="Times New Roman"/>
            </a:endParaRPr>
          </a:p>
        </p:txBody>
      </p:sp>
      <p:sp>
        <p:nvSpPr>
          <p:cNvPr id="132" name="Google Shape;132;p18"/>
          <p:cNvSpPr txBox="1"/>
          <p:nvPr/>
        </p:nvSpPr>
        <p:spPr>
          <a:xfrm>
            <a:off x="228600" y="1237025"/>
            <a:ext cx="8515500" cy="5295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20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220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2400">
              <a:latin typeface="Calibri"/>
              <a:ea typeface="Calibri"/>
              <a:cs typeface="Calibri"/>
              <a:sym typeface="Calibri"/>
            </a:endParaRPr>
          </a:p>
          <a:p>
            <a:pPr marL="0" lvl="0" indent="0" algn="l" rtl="0">
              <a:lnSpc>
                <a:spcPct val="90000"/>
              </a:lnSpc>
              <a:spcBef>
                <a:spcPts val="0"/>
              </a:spcBef>
              <a:spcAft>
                <a:spcPts val="0"/>
              </a:spcAft>
              <a:buNone/>
            </a:pPr>
            <a:endParaRPr sz="2400">
              <a:latin typeface="Calibri"/>
              <a:ea typeface="Calibri"/>
              <a:cs typeface="Calibri"/>
              <a:sym typeface="Calibri"/>
            </a:endParaRPr>
          </a:p>
        </p:txBody>
      </p:sp>
      <p:pic>
        <p:nvPicPr>
          <p:cNvPr id="133" name="Google Shape;133;p18"/>
          <p:cNvPicPr preferRelativeResize="0"/>
          <p:nvPr/>
        </p:nvPicPr>
        <p:blipFill>
          <a:blip r:embed="rId3">
            <a:alphaModFix/>
          </a:blip>
          <a:stretch>
            <a:fillRect/>
          </a:stretch>
        </p:blipFill>
        <p:spPr>
          <a:xfrm>
            <a:off x="886761" y="985599"/>
            <a:ext cx="7370475" cy="5547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457200" y="383881"/>
            <a:ext cx="8229600" cy="70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latin typeface="Times New Roman"/>
                <a:ea typeface="Times New Roman"/>
                <a:cs typeface="Times New Roman"/>
                <a:sym typeface="Times New Roman"/>
              </a:rPr>
              <a:t>LakeView Technology Academy Dual Credit</a:t>
            </a:r>
            <a:endParaRPr sz="3750" b="1">
              <a:latin typeface="Times New Roman"/>
              <a:ea typeface="Times New Roman"/>
              <a:cs typeface="Times New Roman"/>
              <a:sym typeface="Times New Roman"/>
            </a:endParaRPr>
          </a:p>
        </p:txBody>
      </p:sp>
      <p:sp>
        <p:nvSpPr>
          <p:cNvPr id="140" name="Google Shape;140;p19"/>
          <p:cNvSpPr txBox="1">
            <a:spLocks noGrp="1"/>
          </p:cNvSpPr>
          <p:nvPr>
            <p:ph type="body" idx="1"/>
          </p:nvPr>
        </p:nvSpPr>
        <p:spPr>
          <a:xfrm>
            <a:off x="831600" y="3164775"/>
            <a:ext cx="7855200" cy="33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i="1">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p:txBody>
      </p:sp>
      <p:pic>
        <p:nvPicPr>
          <p:cNvPr id="141" name="Google Shape;141;p19"/>
          <p:cNvPicPr preferRelativeResize="0"/>
          <p:nvPr/>
        </p:nvPicPr>
        <p:blipFill>
          <a:blip r:embed="rId3">
            <a:alphaModFix/>
          </a:blip>
          <a:stretch>
            <a:fillRect/>
          </a:stretch>
        </p:blipFill>
        <p:spPr>
          <a:xfrm>
            <a:off x="612050" y="1017464"/>
            <a:ext cx="8141900" cy="549058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472</Words>
  <Application>Microsoft Office PowerPoint</Application>
  <PresentationFormat>On-screen Show (4:3)</PresentationFormat>
  <Paragraphs>145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Georgia</vt:lpstr>
      <vt:lpstr>Noto Sans Symbols</vt:lpstr>
      <vt:lpstr>Times New Roman</vt:lpstr>
      <vt:lpstr>Office Theme</vt:lpstr>
      <vt:lpstr>PowerPoint Presentation</vt:lpstr>
      <vt:lpstr>Gateway Facts</vt:lpstr>
      <vt:lpstr>Gateway Supporting High Schools</vt:lpstr>
      <vt:lpstr>High School Dual Credit Opportunities Path to Success </vt:lpstr>
      <vt:lpstr>Gateway District Dual Credit </vt:lpstr>
      <vt:lpstr>LakeView Academy History   </vt:lpstr>
      <vt:lpstr>LakeView Academy Articulation Agreements 2020-2021    </vt:lpstr>
      <vt:lpstr>LakeView Academy Program Overview    </vt:lpstr>
      <vt:lpstr>LakeView Technology Academy Dual Credit</vt:lpstr>
      <vt:lpstr>LakeView: Dual Credit Equity   </vt:lpstr>
      <vt:lpstr>LakeView Outcomes  </vt:lpstr>
      <vt:lpstr>High School Perspective:  True Partnerships   </vt:lpstr>
      <vt:lpstr>Expansion: REAL School, Waterford Union High School &amp; MORE! </vt:lpstr>
      <vt:lpstr>Best Practices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Graf</dc:creator>
  <cp:lastModifiedBy>Katie Graf</cp:lastModifiedBy>
  <cp:revision>2</cp:revision>
  <dcterms:modified xsi:type="dcterms:W3CDTF">2022-03-16T16:34:15Z</dcterms:modified>
</cp:coreProperties>
</file>