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1de9fc784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1de9fc784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1e1524d1c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1e1524d1c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1dfd63640c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1dfd63640c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1e1524d1cf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1e1524d1c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e1524d1c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1e1524d1c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dda05c0e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dda05c0e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1de9fc784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1de9fc784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1de9fc7845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1de9fc784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1de9fc784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1de9fc784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1dda05c0e1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1dda05c0e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1de9fc7845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1de9fc7845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1e1524d1c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1e1524d1c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Relationship Id="rId4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Relationship Id="rId4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mailto:Terry.Bores@wrps.net" TargetMode="External"/><Relationship Id="rId4" Type="http://schemas.openxmlformats.org/officeDocument/2006/relationships/hyperlink" Target="mailto:kruegerj@portage.k12.wi.us" TargetMode="External"/><Relationship Id="rId5" Type="http://schemas.openxmlformats.org/officeDocument/2006/relationships/image" Target="../media/image16.jpg"/><Relationship Id="rId6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jpg"/><Relationship Id="rId4" Type="http://schemas.openxmlformats.org/officeDocument/2006/relationships/image" Target="../media/image1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5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Relationship Id="rId4" Type="http://schemas.openxmlformats.org/officeDocument/2006/relationships/image" Target="../media/image14.jpg"/><Relationship Id="rId5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100"/>
              <a:t>Student Built Homes</a:t>
            </a:r>
            <a:r>
              <a:rPr lang="en"/>
              <a:t>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/>
              <a:t>Portage and Rapids Style</a:t>
            </a:r>
            <a:r>
              <a:rPr lang="en"/>
              <a:t>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en" sz="2140"/>
              <a:t>Terry Bores</a:t>
            </a:r>
            <a:r>
              <a:rPr lang="en" sz="2140"/>
              <a:t> – Lincoln High School Wisconsin Rapids</a:t>
            </a:r>
            <a:endParaRPr sz="214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b="1" sz="214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en" sz="2140"/>
              <a:t>Josh Krueger</a:t>
            </a:r>
            <a:r>
              <a:rPr lang="en" sz="2140"/>
              <a:t> – Portage High School </a:t>
            </a:r>
            <a:endParaRPr sz="214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ctrTitle"/>
          </p:nvPr>
        </p:nvSpPr>
        <p:spPr>
          <a:xfrm>
            <a:off x="311700" y="744575"/>
            <a:ext cx="85206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 Items</a:t>
            </a:r>
            <a:endParaRPr/>
          </a:p>
        </p:txBody>
      </p:sp>
      <p:sp>
        <p:nvSpPr>
          <p:cNvPr id="125" name="Google Shape;125;p2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2"/>
          <p:cNvPicPr preferRelativeResize="0"/>
          <p:nvPr/>
        </p:nvPicPr>
        <p:blipFill rotWithShape="1">
          <a:blip r:embed="rId3">
            <a:alphaModFix/>
          </a:blip>
          <a:srcRect b="-23993" l="0" r="0" t="8306"/>
          <a:stretch/>
        </p:blipFill>
        <p:spPr>
          <a:xfrm>
            <a:off x="669300" y="1610350"/>
            <a:ext cx="2130051" cy="3533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2"/>
          <p:cNvPicPr preferRelativeResize="0"/>
          <p:nvPr/>
        </p:nvPicPr>
        <p:blipFill rotWithShape="1">
          <a:blip r:embed="rId4">
            <a:alphaModFix/>
          </a:blip>
          <a:srcRect b="13700" l="35044" r="1664" t="30376"/>
          <a:stretch/>
        </p:blipFill>
        <p:spPr>
          <a:xfrm rot="-5400000">
            <a:off x="5363237" y="1263786"/>
            <a:ext cx="2504151" cy="3933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4650" y="2046325"/>
            <a:ext cx="3157632" cy="236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9162" y="2159513"/>
            <a:ext cx="3695814" cy="247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your administrators should know!</a:t>
            </a:r>
            <a:endParaRPr/>
          </a:p>
        </p:txBody>
      </p:sp>
      <p:sp>
        <p:nvSpPr>
          <p:cNvPr id="141" name="Google Shape;141;p2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900"/>
              <a:buChar char="●"/>
            </a:pPr>
            <a:r>
              <a:rPr lang="en" sz="1900">
                <a:solidFill>
                  <a:srgbClr val="F3F3F3"/>
                </a:solidFill>
              </a:rPr>
              <a:t>Builds a great deal of </a:t>
            </a:r>
            <a:r>
              <a:rPr lang="en" sz="1900">
                <a:solidFill>
                  <a:srgbClr val="F3F3F3"/>
                </a:solidFill>
              </a:rPr>
              <a:t>confidence</a:t>
            </a:r>
            <a:r>
              <a:rPr lang="en" sz="1900">
                <a:solidFill>
                  <a:srgbClr val="F3F3F3"/>
                </a:solidFill>
              </a:rPr>
              <a:t> </a:t>
            </a:r>
            <a:endParaRPr sz="1900">
              <a:solidFill>
                <a:srgbClr val="F3F3F3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700"/>
              <a:buChar char="○"/>
            </a:pPr>
            <a:r>
              <a:rPr lang="en" sz="1700">
                <a:solidFill>
                  <a:srgbClr val="F3F3F3"/>
                </a:solidFill>
              </a:rPr>
              <a:t>Machines and tools</a:t>
            </a:r>
            <a:endParaRPr sz="1700">
              <a:solidFill>
                <a:srgbClr val="F3F3F3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700"/>
              <a:buChar char="○"/>
            </a:pPr>
            <a:r>
              <a:rPr lang="en" sz="1700">
                <a:solidFill>
                  <a:srgbClr val="F3F3F3"/>
                </a:solidFill>
              </a:rPr>
              <a:t>Terminology</a:t>
            </a:r>
            <a:r>
              <a:rPr lang="en" sz="1700">
                <a:solidFill>
                  <a:srgbClr val="F3F3F3"/>
                </a:solidFill>
              </a:rPr>
              <a:t> </a:t>
            </a:r>
            <a:endParaRPr sz="1700">
              <a:solidFill>
                <a:srgbClr val="F3F3F3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700"/>
              <a:buChar char="○"/>
            </a:pPr>
            <a:r>
              <a:rPr lang="en" sz="1700">
                <a:solidFill>
                  <a:srgbClr val="F3F3F3"/>
                </a:solidFill>
              </a:rPr>
              <a:t>Working on a site</a:t>
            </a:r>
            <a:endParaRPr sz="1700">
              <a:solidFill>
                <a:srgbClr val="F3F3F3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700"/>
              <a:buChar char="○"/>
            </a:pPr>
            <a:r>
              <a:rPr lang="en" sz="1700">
                <a:solidFill>
                  <a:srgbClr val="F3F3F3"/>
                </a:solidFill>
              </a:rPr>
              <a:t>Communicating without a device!! </a:t>
            </a:r>
            <a:endParaRPr sz="1700">
              <a:solidFill>
                <a:srgbClr val="F3F3F3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700"/>
              <a:buChar char="○"/>
            </a:pPr>
            <a:r>
              <a:rPr lang="en" sz="1700">
                <a:solidFill>
                  <a:srgbClr val="F3F3F3"/>
                </a:solidFill>
              </a:rPr>
              <a:t>Ready for the workforce!!</a:t>
            </a:r>
            <a:endParaRPr sz="1700">
              <a:solidFill>
                <a:srgbClr val="F3F3F3"/>
              </a:solidFill>
            </a:endParaRPr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42" name="Google Shape;142;p2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900"/>
              <a:buChar char="●"/>
            </a:pPr>
            <a:r>
              <a:rPr lang="en" sz="1900">
                <a:solidFill>
                  <a:srgbClr val="F3F3F3"/>
                </a:solidFill>
              </a:rPr>
              <a:t>Builds great relationships between students ( like a sporting team)</a:t>
            </a:r>
            <a:endParaRPr sz="1900">
              <a:solidFill>
                <a:srgbClr val="F3F3F3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900"/>
              <a:buChar char="●"/>
            </a:pPr>
            <a:r>
              <a:rPr lang="en" sz="1900">
                <a:solidFill>
                  <a:srgbClr val="F3F3F3"/>
                </a:solidFill>
              </a:rPr>
              <a:t>Contractors working with students</a:t>
            </a:r>
            <a:endParaRPr sz="1900">
              <a:solidFill>
                <a:srgbClr val="F3F3F3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900"/>
              <a:buChar char="●"/>
            </a:pPr>
            <a:r>
              <a:rPr lang="en" sz="1900">
                <a:solidFill>
                  <a:srgbClr val="F3F3F3"/>
                </a:solidFill>
              </a:rPr>
              <a:t>Allows students to find their niche</a:t>
            </a:r>
            <a:endParaRPr sz="1900">
              <a:solidFill>
                <a:srgbClr val="F3F3F3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900"/>
              <a:buChar char="●"/>
            </a:pPr>
            <a:r>
              <a:rPr lang="en" sz="1900">
                <a:solidFill>
                  <a:srgbClr val="F3F3F3"/>
                </a:solidFill>
              </a:rPr>
              <a:t>Can be life changing experience</a:t>
            </a:r>
            <a:endParaRPr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Terry Bores:  </a:t>
            </a:r>
            <a:r>
              <a:rPr lang="en" u="sng">
                <a:solidFill>
                  <a:schemeClr val="hlink"/>
                </a:solidFill>
                <a:hlinkClick r:id="rId3"/>
              </a:rPr>
              <a:t>Terry.Bores@wrps.net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Josh Krueger: </a:t>
            </a:r>
            <a:r>
              <a:rPr lang="en" u="sng">
                <a:solidFill>
                  <a:schemeClr val="hlink"/>
                </a:solidFill>
                <a:hlinkClick r:id="rId4"/>
              </a:rPr>
              <a:t>kruegerj@portage.k12.wi.us</a:t>
            </a:r>
            <a:r>
              <a:rPr lang="en"/>
              <a:t> </a:t>
            </a:r>
            <a:endParaRPr/>
          </a:p>
        </p:txBody>
      </p:sp>
      <p:sp>
        <p:nvSpPr>
          <p:cNvPr id="149" name="Google Shape;149;p2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8242" y="1152475"/>
            <a:ext cx="4144067" cy="310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1237524" y="121901"/>
            <a:ext cx="2452701" cy="4304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Built Homes 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History of start-up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School schedule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Safety (OSHA 10)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3300" y="76200"/>
            <a:ext cx="3915199" cy="4921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550" y="2236375"/>
            <a:ext cx="3915203" cy="283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Portage Building Trades	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204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Types of homes</a:t>
            </a:r>
            <a:endParaRPr>
              <a:solidFill>
                <a:srgbClr val="F3F3F3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F3F3F3"/>
              </a:buClr>
              <a:buSzPts val="1800"/>
              <a:buChar char="-"/>
            </a:pPr>
            <a:r>
              <a:rPr lang="en">
                <a:solidFill>
                  <a:srgbClr val="F3F3F3"/>
                </a:solidFill>
              </a:rPr>
              <a:t>Spec homes built and sold by the School</a:t>
            </a:r>
            <a:endParaRPr>
              <a:solidFill>
                <a:srgbClr val="F3F3F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Char char="-"/>
            </a:pPr>
            <a:r>
              <a:rPr lang="en">
                <a:solidFill>
                  <a:srgbClr val="F3F3F3"/>
                </a:solidFill>
              </a:rPr>
              <a:t>Homes built for Customers</a:t>
            </a:r>
            <a:endParaRPr>
              <a:solidFill>
                <a:srgbClr val="F3F3F3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Char char="-"/>
            </a:pPr>
            <a:r>
              <a:rPr lang="en">
                <a:solidFill>
                  <a:srgbClr val="F3F3F3"/>
                </a:solidFill>
              </a:rPr>
              <a:t>Single story homes</a:t>
            </a:r>
            <a:endParaRPr>
              <a:solidFill>
                <a:srgbClr val="F3F3F3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Char char="-"/>
            </a:pPr>
            <a:r>
              <a:rPr lang="en">
                <a:solidFill>
                  <a:srgbClr val="F3F3F3"/>
                </a:solidFill>
              </a:rPr>
              <a:t>Two story homes</a:t>
            </a:r>
            <a:endParaRPr>
              <a:solidFill>
                <a:srgbClr val="F3F3F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Char char="-"/>
            </a:pPr>
            <a:r>
              <a:rPr lang="en">
                <a:solidFill>
                  <a:srgbClr val="F3F3F3"/>
                </a:solidFill>
              </a:rPr>
              <a:t>Buildings built for the school district</a:t>
            </a:r>
            <a:endParaRPr>
              <a:solidFill>
                <a:srgbClr val="F3F3F3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Char char="-"/>
            </a:pPr>
            <a:r>
              <a:rPr lang="en">
                <a:solidFill>
                  <a:srgbClr val="F3F3F3"/>
                </a:solidFill>
              </a:rPr>
              <a:t>1900 sqft transition house for high needs students</a:t>
            </a:r>
            <a:endParaRPr>
              <a:solidFill>
                <a:srgbClr val="F3F3F3"/>
              </a:solidFill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b="41770" l="10946" r="4393" t="9272"/>
          <a:stretch/>
        </p:blipFill>
        <p:spPr>
          <a:xfrm>
            <a:off x="2292900" y="3492625"/>
            <a:ext cx="3589126" cy="1383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0450" y="124200"/>
            <a:ext cx="1624251" cy="2887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67250" y="3009625"/>
            <a:ext cx="1543277" cy="2057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Lincoln Building Construction	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67850" y="1073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Types of Homes</a:t>
            </a:r>
            <a:endParaRPr>
              <a:solidFill>
                <a:srgbClr val="F3F3F3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F3F3F3"/>
              </a:buClr>
              <a:buSzPts val="1800"/>
              <a:buChar char="●"/>
            </a:pPr>
            <a:r>
              <a:rPr lang="en">
                <a:solidFill>
                  <a:srgbClr val="F3F3F3"/>
                </a:solidFill>
              </a:rPr>
              <a:t>Custom built homes for customers</a:t>
            </a:r>
            <a:endParaRPr>
              <a:solidFill>
                <a:srgbClr val="F3F3F3"/>
              </a:solidFill>
            </a:endParaRPr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Char char="○"/>
            </a:pPr>
            <a:r>
              <a:rPr lang="en">
                <a:solidFill>
                  <a:srgbClr val="F3F3F3"/>
                </a:solidFill>
              </a:rPr>
              <a:t>Single Story Ranch style homes</a:t>
            </a:r>
            <a:endParaRPr>
              <a:solidFill>
                <a:srgbClr val="F3F3F3"/>
              </a:solidFill>
            </a:endParaRPr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Char char="○"/>
            </a:pPr>
            <a:r>
              <a:rPr lang="en">
                <a:solidFill>
                  <a:srgbClr val="F3F3F3"/>
                </a:solidFill>
              </a:rPr>
              <a:t>Walk out basements</a:t>
            </a:r>
            <a:endParaRPr>
              <a:solidFill>
                <a:srgbClr val="F3F3F3"/>
              </a:solidFill>
            </a:endParaRPr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Char char="○"/>
            </a:pPr>
            <a:r>
              <a:rPr lang="en">
                <a:solidFill>
                  <a:srgbClr val="F3F3F3"/>
                </a:solidFill>
              </a:rPr>
              <a:t>On slab</a:t>
            </a:r>
            <a:endParaRPr>
              <a:solidFill>
                <a:srgbClr val="F3F3F3"/>
              </a:solidFill>
            </a:endParaRPr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Char char="○"/>
            </a:pPr>
            <a:r>
              <a:rPr lang="en">
                <a:solidFill>
                  <a:srgbClr val="F3F3F3"/>
                </a:solidFill>
              </a:rPr>
              <a:t>Zero Entrance </a:t>
            </a:r>
            <a:endParaRPr>
              <a:solidFill>
                <a:srgbClr val="F3F3F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Char char="●"/>
            </a:pPr>
            <a:r>
              <a:rPr lang="en">
                <a:solidFill>
                  <a:srgbClr val="F3F3F3"/>
                </a:solidFill>
              </a:rPr>
              <a:t>Spec Homes </a:t>
            </a:r>
            <a:endParaRPr>
              <a:solidFill>
                <a:srgbClr val="F3F3F3"/>
              </a:solidFill>
            </a:endParaRPr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Char char="○"/>
            </a:pPr>
            <a:r>
              <a:rPr lang="en">
                <a:solidFill>
                  <a:srgbClr val="F3F3F3"/>
                </a:solidFill>
              </a:rPr>
              <a:t>Only when we must.</a:t>
            </a:r>
            <a:endParaRPr>
              <a:solidFill>
                <a:srgbClr val="F3F3F3"/>
              </a:solidFill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4900" y="2702344"/>
            <a:ext cx="3254876" cy="2441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2138" y="365913"/>
            <a:ext cx="3200400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ctrTitle"/>
          </p:nvPr>
        </p:nvSpPr>
        <p:spPr>
          <a:xfrm>
            <a:off x="311700" y="744575"/>
            <a:ext cx="8520600" cy="10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Selection of Home Portage</a:t>
            </a:r>
            <a:endParaRPr/>
          </a:p>
        </p:txBody>
      </p:sp>
      <p:sp>
        <p:nvSpPr>
          <p:cNvPr id="86" name="Google Shape;86;p17"/>
          <p:cNvSpPr txBox="1"/>
          <p:nvPr>
            <p:ph idx="1" type="subTitle"/>
          </p:nvPr>
        </p:nvSpPr>
        <p:spPr>
          <a:xfrm>
            <a:off x="311700" y="1628400"/>
            <a:ext cx="8520600" cy="33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Char char="●"/>
            </a:pPr>
            <a:r>
              <a:rPr lang="en">
                <a:solidFill>
                  <a:srgbClr val="F3F3F3"/>
                </a:solidFill>
              </a:rPr>
              <a:t>In Portage the selection process works like…</a:t>
            </a:r>
            <a:endParaRPr>
              <a:solidFill>
                <a:srgbClr val="F3F3F3"/>
              </a:solidFill>
            </a:endParaRPr>
          </a:p>
          <a:p>
            <a:pPr indent="-406400" lvl="1" marL="13716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Char char="○"/>
            </a:pPr>
            <a:r>
              <a:rPr lang="en">
                <a:solidFill>
                  <a:srgbClr val="F3F3F3"/>
                </a:solidFill>
              </a:rPr>
              <a:t>School built spec houses are the norm</a:t>
            </a:r>
            <a:endParaRPr>
              <a:solidFill>
                <a:srgbClr val="F3F3F3"/>
              </a:solidFill>
            </a:endParaRPr>
          </a:p>
          <a:p>
            <a:pPr indent="-406400" lvl="1" marL="13716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Char char="○"/>
            </a:pPr>
            <a:r>
              <a:rPr lang="en">
                <a:solidFill>
                  <a:srgbClr val="F3F3F3"/>
                </a:solidFill>
              </a:rPr>
              <a:t>Customer builds by word of mouth</a:t>
            </a:r>
            <a:endParaRPr>
              <a:solidFill>
                <a:srgbClr val="F3F3F3"/>
              </a:solidFill>
            </a:endParaRPr>
          </a:p>
          <a:p>
            <a:pPr indent="-406400" lvl="1" marL="13716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Char char="○"/>
            </a:pPr>
            <a:r>
              <a:rPr lang="en">
                <a:solidFill>
                  <a:srgbClr val="F3F3F3"/>
                </a:solidFill>
              </a:rPr>
              <a:t>Customer builds </a:t>
            </a:r>
            <a:endParaRPr>
              <a:solidFill>
                <a:srgbClr val="F3F3F3"/>
              </a:solidFill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take priority</a:t>
            </a:r>
            <a:endParaRPr>
              <a:solidFill>
                <a:srgbClr val="F3F3F3"/>
              </a:solidFill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720288" y="2129511"/>
            <a:ext cx="1962276" cy="377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ctrTitle"/>
          </p:nvPr>
        </p:nvSpPr>
        <p:spPr>
          <a:xfrm>
            <a:off x="311708" y="744575"/>
            <a:ext cx="8520600" cy="98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Selection of the Home</a:t>
            </a:r>
            <a:endParaRPr/>
          </a:p>
        </p:txBody>
      </p:sp>
      <p:sp>
        <p:nvSpPr>
          <p:cNvPr id="93" name="Google Shape;93;p18"/>
          <p:cNvSpPr txBox="1"/>
          <p:nvPr>
            <p:ph idx="1" type="subTitle"/>
          </p:nvPr>
        </p:nvSpPr>
        <p:spPr>
          <a:xfrm>
            <a:off x="390300" y="1823400"/>
            <a:ext cx="8520600" cy="32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Char char="●"/>
            </a:pPr>
            <a:r>
              <a:rPr lang="en">
                <a:solidFill>
                  <a:srgbClr val="F3F3F3"/>
                </a:solidFill>
              </a:rPr>
              <a:t>In Rapids this process starts in late November</a:t>
            </a:r>
            <a:endParaRPr>
              <a:solidFill>
                <a:srgbClr val="F3F3F3"/>
              </a:solidFill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Char char="○"/>
            </a:pPr>
            <a:r>
              <a:rPr lang="en">
                <a:solidFill>
                  <a:srgbClr val="F3F3F3"/>
                </a:solidFill>
              </a:rPr>
              <a:t>Advertising (website, radio, newspaper, word of mouth)</a:t>
            </a:r>
            <a:endParaRPr>
              <a:solidFill>
                <a:srgbClr val="F3F3F3"/>
              </a:solidFill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Char char="○"/>
            </a:pPr>
            <a:r>
              <a:rPr lang="en">
                <a:solidFill>
                  <a:srgbClr val="F3F3F3"/>
                </a:solidFill>
              </a:rPr>
              <a:t>Letter of interest sent to the Board Office.</a:t>
            </a:r>
            <a:endParaRPr>
              <a:solidFill>
                <a:srgbClr val="F3F3F3"/>
              </a:solidFill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Char char="○"/>
            </a:pPr>
            <a:r>
              <a:rPr lang="en">
                <a:solidFill>
                  <a:srgbClr val="F3F3F3"/>
                </a:solidFill>
              </a:rPr>
              <a:t>Follow up information sent back to the board office.</a:t>
            </a:r>
            <a:endParaRPr>
              <a:solidFill>
                <a:srgbClr val="F3F3F3"/>
              </a:solidFill>
            </a:endParaRPr>
          </a:p>
          <a:p>
            <a:pPr indent="-406400" lvl="2" marL="13716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Char char="■"/>
            </a:pPr>
            <a:r>
              <a:rPr lang="en">
                <a:solidFill>
                  <a:srgbClr val="F3F3F3"/>
                </a:solidFill>
              </a:rPr>
              <a:t>Lot location, Blueprint, Banking approval</a:t>
            </a:r>
            <a:endParaRPr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Portage Building Trades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3F3F3"/>
                </a:solidFill>
              </a:rPr>
              <a:t>Student selection</a:t>
            </a:r>
            <a:endParaRPr sz="2000">
              <a:solidFill>
                <a:srgbClr val="F3F3F3"/>
              </a:solidFill>
            </a:endParaRPr>
          </a:p>
          <a:p>
            <a:pPr indent="-346075" lvl="0" marL="457200" rtl="0" algn="l">
              <a:spcBef>
                <a:spcPts val="1200"/>
              </a:spcBef>
              <a:spcAft>
                <a:spcPts val="0"/>
              </a:spcAft>
              <a:buClr>
                <a:srgbClr val="F3F3F3"/>
              </a:buClr>
              <a:buSzPct val="100000"/>
              <a:buChar char="-"/>
            </a:pPr>
            <a:r>
              <a:rPr lang="en" sz="2000">
                <a:solidFill>
                  <a:srgbClr val="F3F3F3"/>
                </a:solidFill>
              </a:rPr>
              <a:t>Must take prerequisite courses</a:t>
            </a:r>
            <a:endParaRPr sz="2000">
              <a:solidFill>
                <a:srgbClr val="F3F3F3"/>
              </a:solidFill>
            </a:endParaRPr>
          </a:p>
          <a:p>
            <a:pPr indent="-334327" lvl="1" marL="9144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Char char="-"/>
            </a:pPr>
            <a:r>
              <a:rPr lang="en" sz="1800">
                <a:solidFill>
                  <a:srgbClr val="F3F3F3"/>
                </a:solidFill>
              </a:rPr>
              <a:t>They have two options</a:t>
            </a:r>
            <a:endParaRPr sz="1800">
              <a:solidFill>
                <a:srgbClr val="F3F3F3"/>
              </a:solidFill>
            </a:endParaRPr>
          </a:p>
          <a:p>
            <a:pPr indent="-334327" lvl="1" marL="9144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Char char="-"/>
            </a:pPr>
            <a:r>
              <a:rPr lang="en" sz="1800">
                <a:solidFill>
                  <a:srgbClr val="F3F3F3"/>
                </a:solidFill>
              </a:rPr>
              <a:t>Encourage</a:t>
            </a:r>
            <a:r>
              <a:rPr lang="en" sz="1800">
                <a:solidFill>
                  <a:srgbClr val="F3F3F3"/>
                </a:solidFill>
              </a:rPr>
              <a:t> them to take both</a:t>
            </a:r>
            <a:endParaRPr sz="1800">
              <a:solidFill>
                <a:srgbClr val="F3F3F3"/>
              </a:solidFill>
            </a:endParaRPr>
          </a:p>
          <a:p>
            <a:pPr indent="-346075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Char char="-"/>
            </a:pPr>
            <a:r>
              <a:rPr lang="en" sz="2000">
                <a:solidFill>
                  <a:srgbClr val="F3F3F3"/>
                </a:solidFill>
              </a:rPr>
              <a:t>Junior / Senior Year</a:t>
            </a:r>
            <a:endParaRPr sz="2000">
              <a:solidFill>
                <a:srgbClr val="F3F3F3"/>
              </a:solidFill>
            </a:endParaRPr>
          </a:p>
          <a:p>
            <a:pPr indent="-334327" lvl="1" marL="9144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Char char="-"/>
            </a:pPr>
            <a:r>
              <a:rPr lang="en" sz="1800">
                <a:solidFill>
                  <a:srgbClr val="F3F3F3"/>
                </a:solidFill>
              </a:rPr>
              <a:t>Sign up</a:t>
            </a:r>
            <a:endParaRPr sz="1800">
              <a:solidFill>
                <a:srgbClr val="F3F3F3"/>
              </a:solidFill>
            </a:endParaRPr>
          </a:p>
          <a:p>
            <a:pPr indent="-334327" lvl="1" marL="9144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Char char="-"/>
            </a:pPr>
            <a:r>
              <a:rPr lang="en" sz="1800">
                <a:solidFill>
                  <a:srgbClr val="F3F3F3"/>
                </a:solidFill>
              </a:rPr>
              <a:t>Fill out a job application</a:t>
            </a:r>
            <a:endParaRPr sz="1800">
              <a:solidFill>
                <a:srgbClr val="F3F3F3"/>
              </a:solidFill>
            </a:endParaRPr>
          </a:p>
          <a:p>
            <a:pPr indent="-334327" lvl="1" marL="9144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Char char="-"/>
            </a:pPr>
            <a:r>
              <a:rPr lang="en" sz="1800">
                <a:solidFill>
                  <a:srgbClr val="F3F3F3"/>
                </a:solidFill>
              </a:rPr>
              <a:t>Interviews if necessary to lower numbers</a:t>
            </a:r>
            <a:endParaRPr sz="1800"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025" y="389675"/>
            <a:ext cx="3173725" cy="4231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Rapids Building Construction	</a:t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1388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-316057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Char char="●"/>
            </a:pPr>
            <a:r>
              <a:rPr lang="en" sz="2899">
                <a:solidFill>
                  <a:srgbClr val="F3F3F3"/>
                </a:solidFill>
              </a:rPr>
              <a:t>Student selection</a:t>
            </a:r>
            <a:endParaRPr sz="2899">
              <a:solidFill>
                <a:srgbClr val="F3F3F3"/>
              </a:solidFill>
            </a:endParaRPr>
          </a:p>
          <a:p>
            <a:pPr indent="-316057" lvl="1" marL="9144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Char char="○"/>
            </a:pPr>
            <a:r>
              <a:rPr lang="en" sz="2899">
                <a:solidFill>
                  <a:srgbClr val="F3F3F3"/>
                </a:solidFill>
              </a:rPr>
              <a:t>Juniors or Seniors</a:t>
            </a:r>
            <a:endParaRPr sz="2899">
              <a:solidFill>
                <a:srgbClr val="F3F3F3"/>
              </a:solidFill>
            </a:endParaRPr>
          </a:p>
          <a:p>
            <a:pPr indent="-310025" lvl="2" marL="13716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Char char="■"/>
            </a:pPr>
            <a:r>
              <a:rPr lang="en" sz="2699">
                <a:solidFill>
                  <a:srgbClr val="F3F3F3"/>
                </a:solidFill>
              </a:rPr>
              <a:t>Juniors are not encouraged because of the Trimester schedule</a:t>
            </a:r>
            <a:endParaRPr sz="2699">
              <a:solidFill>
                <a:srgbClr val="F3F3F3"/>
              </a:solidFill>
            </a:endParaRPr>
          </a:p>
          <a:p>
            <a:pPr indent="-310025" lvl="1" marL="9144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Char char="○"/>
            </a:pPr>
            <a:r>
              <a:rPr lang="en" sz="2699">
                <a:solidFill>
                  <a:srgbClr val="F3F3F3"/>
                </a:solidFill>
              </a:rPr>
              <a:t>We do not have a course prerequisite</a:t>
            </a:r>
            <a:endParaRPr sz="2699">
              <a:solidFill>
                <a:srgbClr val="F3F3F3"/>
              </a:solidFill>
            </a:endParaRPr>
          </a:p>
          <a:p>
            <a:pPr indent="-310025" lvl="2" marL="13716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Char char="■"/>
            </a:pPr>
            <a:r>
              <a:rPr lang="en" sz="2699">
                <a:solidFill>
                  <a:srgbClr val="F3F3F3"/>
                </a:solidFill>
              </a:rPr>
              <a:t>Course offerings</a:t>
            </a:r>
            <a:endParaRPr sz="2699">
              <a:solidFill>
                <a:srgbClr val="F3F3F3"/>
              </a:solidFill>
            </a:endParaRPr>
          </a:p>
          <a:p>
            <a:pPr indent="-310025" lvl="1" marL="9144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Char char="○"/>
            </a:pPr>
            <a:r>
              <a:rPr lang="en" sz="2699">
                <a:solidFill>
                  <a:srgbClr val="F3F3F3"/>
                </a:solidFill>
              </a:rPr>
              <a:t>But, Students are removed from the course list based on a couple of factors.</a:t>
            </a:r>
            <a:endParaRPr sz="2699">
              <a:solidFill>
                <a:srgbClr val="F3F3F3"/>
              </a:solidFill>
            </a:endParaRPr>
          </a:p>
          <a:p>
            <a:pPr indent="-310025" lvl="2" marL="13716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Char char="■"/>
            </a:pPr>
            <a:r>
              <a:rPr lang="en" sz="2699">
                <a:solidFill>
                  <a:srgbClr val="F3F3F3"/>
                </a:solidFill>
              </a:rPr>
              <a:t>Prior Attendance</a:t>
            </a:r>
            <a:endParaRPr sz="2699">
              <a:solidFill>
                <a:srgbClr val="F3F3F3"/>
              </a:solidFill>
            </a:endParaRPr>
          </a:p>
          <a:p>
            <a:pPr indent="-310025" lvl="2" marL="13716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Char char="■"/>
            </a:pPr>
            <a:r>
              <a:rPr lang="en" sz="2699">
                <a:solidFill>
                  <a:srgbClr val="F3F3F3"/>
                </a:solidFill>
              </a:rPr>
              <a:t>Performance in other courses</a:t>
            </a:r>
            <a:endParaRPr sz="2699">
              <a:solidFill>
                <a:srgbClr val="F3F3F3"/>
              </a:solidFill>
            </a:endParaRPr>
          </a:p>
          <a:p>
            <a:pPr indent="-310025" lvl="2" marL="13716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Char char="■"/>
            </a:pPr>
            <a:r>
              <a:rPr lang="en" sz="2699">
                <a:solidFill>
                  <a:srgbClr val="F3F3F3"/>
                </a:solidFill>
              </a:rPr>
              <a:t>Discipline record</a:t>
            </a:r>
            <a:endParaRPr sz="2699">
              <a:solidFill>
                <a:srgbClr val="F3F3F3"/>
              </a:solidFill>
            </a:endParaRPr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	</a:t>
            </a:r>
            <a:endParaRPr/>
          </a:p>
        </p:txBody>
      </p:sp>
      <p:sp>
        <p:nvSpPr>
          <p:cNvPr id="108" name="Google Shape;108;p2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600" y="970125"/>
            <a:ext cx="4595901" cy="375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188875" y="475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Behind the Scenes</a:t>
            </a:r>
            <a:endParaRPr/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Permitting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Funding</a:t>
            </a:r>
            <a:endParaRPr sz="16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Blueprints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Lot Location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Subcontractors</a:t>
            </a:r>
            <a:endParaRPr sz="17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Receiving  Bids 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ACT 59 $$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2850" y="92523"/>
            <a:ext cx="2244951" cy="341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4217713" y="1723439"/>
            <a:ext cx="2371674" cy="421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3967563" y="-692589"/>
            <a:ext cx="1953676" cy="3756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